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59" r:id="rId7"/>
    <p:sldId id="260" r:id="rId8"/>
    <p:sldId id="263" r:id="rId9"/>
    <p:sldId id="261" r:id="rId10"/>
    <p:sldId id="262" r:id="rId11"/>
    <p:sldId id="264" r:id="rId12"/>
    <p:sldId id="280" r:id="rId13"/>
    <p:sldId id="267" r:id="rId14"/>
    <p:sldId id="266" r:id="rId15"/>
    <p:sldId id="268" r:id="rId16"/>
    <p:sldId id="269" r:id="rId17"/>
    <p:sldId id="270" r:id="rId18"/>
    <p:sldId id="272" r:id="rId19"/>
    <p:sldId id="273" r:id="rId20"/>
    <p:sldId id="281" r:id="rId21"/>
    <p:sldId id="279" r:id="rId22"/>
    <p:sldId id="275" r:id="rId23"/>
    <p:sldId id="277" r:id="rId24"/>
    <p:sldId id="271" r:id="rId25"/>
    <p:sldId id="276" r:id="rId26"/>
    <p:sldId id="278" r:id="rId27"/>
    <p:sldId id="258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z, Stuart" initials="KS" lastIdx="2" clrIdx="0"/>
  <p:cmAuthor id="2" name="Stuart Katz" initials="SK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4E"/>
    <a:srgbClr val="D51F3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2"/>
    <p:restoredTop sz="94831"/>
  </p:normalViewPr>
  <p:slideViewPr>
    <p:cSldViewPr snapToGrid="0" snapToObjects="1">
      <p:cViewPr varScale="1">
        <p:scale>
          <a:sx n="42" d="100"/>
          <a:sy n="42" d="100"/>
        </p:scale>
        <p:origin x="3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2AA-E641-B394-1BAEAB3ED11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AA-E641-B394-1BAEAB3ED11F}"/>
              </c:ext>
            </c:extLst>
          </c:dPt>
          <c:dLbls>
            <c:dLbl>
              <c:idx val="0"/>
              <c:layout>
                <c:manualLayout>
                  <c:x val="1.3083580048775601E-3"/>
                  <c:y val="-0.3128868365764689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rPr>
                      <a:t>118</a:t>
                    </a:r>
                  </a:p>
                  <a:p>
                    <a:r>
                      <a:rPr lang="en-US" sz="180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rPr>
                      <a:t>(57.3%)</a:t>
                    </a:r>
                    <a:endParaRPr lang="en-US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A-E641-B394-1BAEAB3ED11F}"/>
                </c:ext>
              </c:extLst>
            </c:dLbl>
            <c:dLbl>
              <c:idx val="1"/>
              <c:layout>
                <c:manualLayout>
                  <c:x val="-1.13683119839557E-3"/>
                  <c:y val="-0.3385038013939339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rPr>
                      <a:t>122</a:t>
                    </a:r>
                  </a:p>
                  <a:p>
                    <a:r>
                      <a:rPr lang="en-US" sz="180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rPr>
                      <a:t>(64.2%)</a:t>
                    </a:r>
                    <a:endParaRPr lang="en-US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A-E641-B394-1BAEAB3ED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Colchicine (n=206)</c:v>
                </c:pt>
                <c:pt idx="1">
                  <c:v>Placebo (n=194)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0.57299999999999995</c:v>
                </c:pt>
                <c:pt idx="1">
                  <c:v>0.64200000000000002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AA-E641-B394-1BAEAB3ED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4286440"/>
        <c:axId val="-2134282856"/>
      </c:barChart>
      <c:catAx>
        <c:axId val="-213428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Times New Roman"/>
              </a:defRPr>
            </a:pPr>
            <a:endParaRPr lang="en-US"/>
          </a:p>
        </c:txPr>
        <c:crossAx val="-2134282856"/>
        <c:crosses val="autoZero"/>
        <c:auto val="1"/>
        <c:lblAlgn val="ctr"/>
        <c:lblOffset val="100"/>
        <c:noMultiLvlLbl val="0"/>
      </c:catAx>
      <c:valAx>
        <c:axId val="-213428285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pPr>
            <a:endParaRPr lang="en-US"/>
          </a:p>
        </c:txPr>
        <c:crossAx val="-2134286440"/>
        <c:crosses val="autoZero"/>
        <c:crossBetween val="between"/>
        <c:minorUnit val="0.0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&gt;1 to 5 URL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AA-E641-B394-1BAEAB3ED11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AA-E641-B394-1BAEAB3ED11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Colchicine (n=206)</c:v>
                </c:pt>
                <c:pt idx="1">
                  <c:v>Placebo (n=194)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0.27200000000000002</c:v>
                </c:pt>
                <c:pt idx="1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AA-E641-B394-1BAEAB3ED1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≥5 x URL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AA-E641-B394-1BAEAB3ED11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2AA-E641-B394-1BAEAB3ED1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30.1% (62)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A-E641-B394-1BAEAB3ED1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34.7% (66)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A-E641-B394-1BAEAB3ED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Colchicine (n=206)</c:v>
                </c:pt>
                <c:pt idx="1">
                  <c:v>Placebo (n=194)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0.30099999999999999</c:v>
                </c:pt>
                <c:pt idx="1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AA-E641-B394-1BAEAB3ED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4203416"/>
        <c:axId val="-2134199832"/>
      </c:barChart>
      <c:catAx>
        <c:axId val="-213420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Times New Roman"/>
              </a:defRPr>
            </a:pPr>
            <a:endParaRPr lang="en-US"/>
          </a:p>
        </c:txPr>
        <c:crossAx val="-2134199832"/>
        <c:crosses val="autoZero"/>
        <c:auto val="1"/>
        <c:lblAlgn val="ctr"/>
        <c:lblOffset val="100"/>
        <c:noMultiLvlLbl val="0"/>
      </c:catAx>
      <c:valAx>
        <c:axId val="-213419983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pPr>
            <a:endParaRPr lang="en-US"/>
          </a:p>
        </c:txPr>
        <c:crossAx val="-2134203416"/>
        <c:crosses val="autoZero"/>
        <c:crossBetween val="between"/>
        <c:minorUnit val="0.0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541796731579502"/>
          <c:y val="1.15690814733587E-2"/>
          <c:w val="0.25192477024152898"/>
          <c:h val="0.198587217114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adverse cardiovascular events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00-3949-B5FF-31120C50A47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00-3949-B5FF-31120C50A47C}"/>
              </c:ext>
            </c:extLst>
          </c:dPt>
          <c:dLbls>
            <c:dLbl>
              <c:idx val="0"/>
              <c:layout>
                <c:manualLayout>
                  <c:x val="-4.6874932393410297E-3"/>
                  <c:y val="-0.301738940820531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/>
                      </a:defRPr>
                    </a:pPr>
                    <a:r>
                      <a:rPr lang="en-US" dirty="0">
                        <a:latin typeface="+mn-lt"/>
                      </a:rPr>
                      <a:t>24 (11.7%)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58270730060509"/>
                      <c:h val="0.15536282133881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00-3949-B5FF-31120C50A47C}"/>
                </c:ext>
              </c:extLst>
            </c:dLbl>
            <c:dLbl>
              <c:idx val="1"/>
              <c:layout>
                <c:manualLayout>
                  <c:x val="1.5624999999998899E-3"/>
                  <c:y val="-0.328124979815146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/>
                      </a:defRPr>
                    </a:pPr>
                    <a:r>
                      <a:rPr lang="en-US" dirty="0">
                        <a:latin typeface="+mn-lt"/>
                      </a:rPr>
                      <a:t>25 (12.9%)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00-3949-B5FF-31120C50A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Colchicine (n=206)</c:v>
                </c:pt>
                <c:pt idx="1">
                  <c:v>   Placebo (n=194)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0.11700000000000001</c:v>
                </c:pt>
                <c:pt idx="1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0-3949-B5FF-31120C50A4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34095736"/>
        <c:axId val="-2134092312"/>
      </c:barChart>
      <c:catAx>
        <c:axId val="-213409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pPr>
            <a:endParaRPr lang="en-US"/>
          </a:p>
        </c:txPr>
        <c:crossAx val="-2134092312"/>
        <c:crosses val="autoZero"/>
        <c:auto val="1"/>
        <c:lblAlgn val="ctr"/>
        <c:lblOffset val="100"/>
        <c:noMultiLvlLbl val="0"/>
      </c:catAx>
      <c:valAx>
        <c:axId val="-2134092312"/>
        <c:scaling>
          <c:orientation val="minMax"/>
          <c:max val="0.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pPr>
            <a:endParaRPr lang="en-US"/>
          </a:p>
        </c:txPr>
        <c:crossAx val="-213409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0.39786</cdr:x>
      <cdr:y>0.63216</cdr:y>
    </cdr:from>
    <cdr:to>
      <cdr:x>0.4635</cdr:x>
      <cdr:y>0.69656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52428" y="3425491"/>
          <a:ext cx="586137" cy="348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latin typeface="Times New Roman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0.39786</cdr:x>
      <cdr:y>0.63216</cdr:y>
    </cdr:from>
    <cdr:to>
      <cdr:x>0.4635</cdr:x>
      <cdr:y>0.69656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52428" y="3425491"/>
          <a:ext cx="586137" cy="348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0.24444</cdr:x>
      <cdr:y>0.64247</cdr:y>
    </cdr:from>
    <cdr:to>
      <cdr:x>0.3717</cdr:x>
      <cdr:y>0.71974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81699" y="3481331"/>
          <a:ext cx="1135856" cy="41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000000"/>
              </a:solidFill>
              <a:latin typeface="+mn-lt"/>
              <a:cs typeface="Times New Roman"/>
            </a:rPr>
            <a:t>27.2% (56)</a:t>
          </a:r>
        </a:p>
      </cdr:txBody>
    </cdr:sp>
  </cdr:relSizeAnchor>
  <cdr:relSizeAnchor xmlns:cdr="http://schemas.openxmlformats.org/drawingml/2006/chartDrawing">
    <cdr:from>
      <cdr:x>0.69875</cdr:x>
      <cdr:y>0.63124</cdr:y>
    </cdr:from>
    <cdr:to>
      <cdr:x>0.82632</cdr:x>
      <cdr:y>0.71459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36607" y="3420479"/>
          <a:ext cx="1138597" cy="451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rgbClr val="000000"/>
              </a:solidFill>
              <a:latin typeface="+mn-lt"/>
              <a:cs typeface="Times New Roman"/>
            </a:rPr>
            <a:t>29.5% (56)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0.23214</cdr:x>
      <cdr:y>0.43699</cdr:y>
    </cdr:from>
    <cdr:to>
      <cdr:x>0.37679</cdr:x>
      <cdr:y>0.49178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E83546D-2772-FB48-9633-06D1F22DF6FC}"/>
            </a:ext>
          </a:extLst>
        </cdr:cNvPr>
        <cdr:cNvSpPr txBox="1"/>
      </cdr:nvSpPr>
      <cdr:spPr>
        <a:xfrm xmlns:a="http://schemas.openxmlformats.org/drawingml/2006/main">
          <a:off x="1886857" y="2367918"/>
          <a:ext cx="1175657" cy="296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06A45-9568-F344-AEE9-D783CA02A7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B5E5B-C56D-B547-B739-BA951647F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08316-564D-A54A-9739-FAE0E2EA8BE7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80267-5CF7-E54D-AB87-2DBCC96D4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D1179-6A94-3B41-BFBA-EE8BE39330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3F072-F44E-844D-95B7-099D5D37A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9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0383-3813-D243-8B19-8DFEAB6E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500F-F743-3842-A700-918B2378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785E-7E4B-8F4D-8AD7-20503DF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A9C-C22D-7447-A318-5845FCBE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A3FA1-CB56-1546-A5C8-CAE54CD9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FE79-23CF-5A43-8A83-B60DDE7B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EAFFD-BC23-AB4E-B29B-ECE773F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BA58-02C4-7948-8569-74AA611B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B5712-1850-B24D-A31E-48C9D4FA7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CAA41-A185-B849-9C84-CF7B7E2B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99F3-E5F5-BE44-A313-F278518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E41F-39A2-594A-933E-39AB3628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062E-03D9-B642-A62E-2B03B8E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7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1BD6-12FD-854E-AA4D-220A80B3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0333-D57E-4E4F-8721-BF66D63E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297BC-1117-2A43-83A3-531AE6D9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6815-058D-174B-BF39-7C10D6B2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63206-4529-EE48-AD0F-251A3433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FAFC-05C0-5144-AC8D-71F105AC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285E-8858-B44B-BE31-DBFCA5C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53A1-FB3A-344D-8359-3953B109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A6C5-4D5C-3F43-A3BE-235CD84C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4FBD-40C2-F249-AEC8-C3B7A14BF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9AA2-C279-2E44-A561-B4DF19C5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192B-5CC9-F64B-AE6D-FADE5F90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DDD6-7303-334D-B74B-890CE1A7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7601-E1A3-A346-BACC-672A5E9A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77F9-3710-D047-A148-DBE89650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203B-CE14-E545-9A83-B8EF96423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E6C99-D844-1C4E-8106-FBE8B90E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A03CD-20FB-B141-B717-DC9360CB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971B0-14CB-A146-B4B1-BB17120EA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56317-B510-E241-BD8D-E76E2C51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5B7B-C7A9-464A-98F3-FA330ABB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D7960-8EF7-554A-B4F1-D0E9F5F0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6AAA-1DF4-E14D-84A2-BE3C3A89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673B0-CB06-9F4B-9D0B-715D880D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FE763-CDB2-F14F-B982-D1D3F0A7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BF3A0-DC77-8E42-A7EA-AFBF1026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C7BFF-8126-9741-958E-B19D957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168A3-7E4D-A245-9E07-1DE4597C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B9A03-52CA-0349-B7BE-F79E1CB1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BC45-EBD1-1241-9332-84356B6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3CE9-83B3-684C-B2F1-6390ABF1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336F-51AF-EE4B-8BED-CF7521A0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F796C-321F-AE46-AA70-6ACC54D7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73CBC-A8DF-6044-9792-89335F28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F6B32-0577-6F49-9A51-5A18168D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AB6C-83CA-A14E-8BD2-74766D5A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392CD-D6E1-6C40-A08C-0DC5BA2BF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D87D3-E027-8145-931A-76017297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0AA1D-92AF-0940-97D9-E4ED3634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8ADF-3842-7C4B-8517-E877B269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65D6A-0632-9F48-8646-7E6C84FC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2.jpe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11" Type="http://schemas.openxmlformats.org/officeDocument/2006/relationships/image" Target="../media/image19.tiff"/><Relationship Id="rId5" Type="http://schemas.openxmlformats.org/officeDocument/2006/relationships/image" Target="../media/image5.png"/><Relationship Id="rId10" Type="http://schemas.openxmlformats.org/officeDocument/2006/relationships/image" Target="../media/image18.tiff"/><Relationship Id="rId4" Type="http://schemas.openxmlformats.org/officeDocument/2006/relationships/image" Target="../media/image4.jpeg"/><Relationship Id="rId9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14">
            <a:extLst>
              <a:ext uri="{FF2B5EF4-FFF2-40B4-BE49-F238E27FC236}">
                <a16:creationId xmlns:a16="http://schemas.microsoft.com/office/drawing/2014/main" id="{8DD280B7-C40C-3942-9E41-9011655C02F4}"/>
              </a:ext>
            </a:extLst>
          </p:cNvPr>
          <p:cNvSpPr/>
          <p:nvPr/>
        </p:nvSpPr>
        <p:spPr>
          <a:xfrm>
            <a:off x="-6351" y="575112"/>
            <a:ext cx="6189963" cy="6282888"/>
          </a:xfrm>
          <a:custGeom>
            <a:avLst/>
            <a:gdLst>
              <a:gd name="connsiteX0" fmla="*/ 0 w 4219200"/>
              <a:gd name="connsiteY0" fmla="*/ 4112443 h 4112443"/>
              <a:gd name="connsiteX1" fmla="*/ 2109600 w 4219200"/>
              <a:gd name="connsiteY1" fmla="*/ 0 h 4112443"/>
              <a:gd name="connsiteX2" fmla="*/ 4219200 w 4219200"/>
              <a:gd name="connsiteY2" fmla="*/ 4112443 h 4112443"/>
              <a:gd name="connsiteX3" fmla="*/ 0 w 4219200"/>
              <a:gd name="connsiteY3" fmla="*/ 4112443 h 4112443"/>
              <a:gd name="connsiteX0" fmla="*/ 446400 w 4665600"/>
              <a:gd name="connsiteY0" fmla="*/ 4710043 h 4710043"/>
              <a:gd name="connsiteX1" fmla="*/ 0 w 4665600"/>
              <a:gd name="connsiteY1" fmla="*/ 0 h 4710043"/>
              <a:gd name="connsiteX2" fmla="*/ 4665600 w 4665600"/>
              <a:gd name="connsiteY2" fmla="*/ 4710043 h 4710043"/>
              <a:gd name="connsiteX3" fmla="*/ 446400 w 4665600"/>
              <a:gd name="connsiteY3" fmla="*/ 4710043 h 4710043"/>
              <a:gd name="connsiteX0" fmla="*/ 7200 w 4665600"/>
              <a:gd name="connsiteY0" fmla="*/ 5826043 h 5826043"/>
              <a:gd name="connsiteX1" fmla="*/ 0 w 4665600"/>
              <a:gd name="connsiteY1" fmla="*/ 0 h 5826043"/>
              <a:gd name="connsiteX2" fmla="*/ 4665600 w 4665600"/>
              <a:gd name="connsiteY2" fmla="*/ 4710043 h 5826043"/>
              <a:gd name="connsiteX3" fmla="*/ 7200 w 4665600"/>
              <a:gd name="connsiteY3" fmla="*/ 5826043 h 5826043"/>
              <a:gd name="connsiteX0" fmla="*/ 7200 w 5724000"/>
              <a:gd name="connsiteY0" fmla="*/ 5826043 h 5826043"/>
              <a:gd name="connsiteX1" fmla="*/ 0 w 5724000"/>
              <a:gd name="connsiteY1" fmla="*/ 0 h 5826043"/>
              <a:gd name="connsiteX2" fmla="*/ 5724000 w 5724000"/>
              <a:gd name="connsiteY2" fmla="*/ 5818843 h 5826043"/>
              <a:gd name="connsiteX3" fmla="*/ 7200 w 5724000"/>
              <a:gd name="connsiteY3" fmla="*/ 5826043 h 5826043"/>
              <a:gd name="connsiteX0" fmla="*/ 7200 w 5739875"/>
              <a:gd name="connsiteY0" fmla="*/ 5826043 h 5826043"/>
              <a:gd name="connsiteX1" fmla="*/ 0 w 5739875"/>
              <a:gd name="connsiteY1" fmla="*/ 0 h 5826043"/>
              <a:gd name="connsiteX2" fmla="*/ 5739875 w 5739875"/>
              <a:gd name="connsiteY2" fmla="*/ 5822018 h 5826043"/>
              <a:gd name="connsiteX3" fmla="*/ 7200 w 5739875"/>
              <a:gd name="connsiteY3" fmla="*/ 5826043 h 58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75" h="5826043">
                <a:moveTo>
                  <a:pt x="7200" y="5826043"/>
                </a:moveTo>
                <a:lnTo>
                  <a:pt x="0" y="0"/>
                </a:lnTo>
                <a:lnTo>
                  <a:pt x="5739875" y="5822018"/>
                </a:lnTo>
                <a:lnTo>
                  <a:pt x="7200" y="5826043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1AF60-3767-0A48-BC7A-B4A326585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1"/>
          <a:stretch/>
        </p:blipFill>
        <p:spPr>
          <a:xfrm>
            <a:off x="0" y="114994"/>
            <a:ext cx="2959325" cy="51740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/>
        </p:nvSpPr>
        <p:spPr>
          <a:xfrm>
            <a:off x="3207329" y="1041294"/>
            <a:ext cx="888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Effects of Acute Colchicine Administration Prior to Percutaneous Coronary Intervention: The COLCHICINE-PCI Randomized Trial</a:t>
            </a:r>
            <a:endParaRPr lang="en-US" sz="36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CC2AD-4245-4340-858B-850CA82B9E8E}"/>
              </a:ext>
            </a:extLst>
          </p:cNvPr>
          <p:cNvSpPr txBox="1"/>
          <p:nvPr/>
        </p:nvSpPr>
        <p:spPr>
          <a:xfrm>
            <a:off x="3207329" y="3071209"/>
            <a:ext cx="8887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Helvetica"/>
              </a:rPr>
              <a:t>Binita Shah, MD, MS on behalf of the COLCHICINE-PCI investigators</a:t>
            </a:r>
            <a:br>
              <a:rPr lang="en-US" sz="2400" dirty="0">
                <a:cs typeface="Helvetica"/>
              </a:rPr>
            </a:br>
            <a:r>
              <a:rPr lang="en-US" sz="2400" dirty="0">
                <a:ea typeface="Arial" charset="0"/>
                <a:cs typeface="Arial" charset="0"/>
              </a:rPr>
              <a:t>Associate Director of Research, Cardiac Cath Lab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Assistant Professor of Medicine</a:t>
            </a:r>
          </a:p>
          <a:p>
            <a:r>
              <a:rPr lang="en-US" sz="2400" dirty="0">
                <a:ea typeface="Arial" charset="0"/>
                <a:cs typeface="Arial" charset="0"/>
              </a:rPr>
              <a:t>VA New York Harbor Healthcare System, Manhattan Campus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NYU School of Medicine</a:t>
            </a:r>
            <a:br>
              <a:rPr lang="en-US" sz="2400" dirty="0">
                <a:ea typeface="Arial" charset="0"/>
                <a:cs typeface="Arial" charset="0"/>
              </a:rPr>
            </a:br>
            <a:endParaRPr lang="en-US" sz="2400" dirty="0"/>
          </a:p>
        </p:txBody>
      </p:sp>
      <p:pic>
        <p:nvPicPr>
          <p:cNvPr id="9" name="Picture Placeholder 121" descr="NYULMC_2CP_RGB_300.jpg">
            <a:extLst>
              <a:ext uri="{FF2B5EF4-FFF2-40B4-BE49-F238E27FC236}">
                <a16:creationId xmlns:a16="http://schemas.microsoft.com/office/drawing/2014/main" id="{E9BEB1E1-4011-1A4E-85AD-8F8FB3C1B8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7812" b="17812"/>
          <a:stretch>
            <a:fillRect/>
          </a:stretch>
        </p:blipFill>
        <p:spPr>
          <a:xfrm>
            <a:off x="14952771" y="10430120"/>
            <a:ext cx="3846691" cy="1256357"/>
          </a:xfrm>
          <a:prstGeom prst="rect">
            <a:avLst/>
          </a:prstGeom>
        </p:spPr>
      </p:pic>
      <p:pic>
        <p:nvPicPr>
          <p:cNvPr id="10" name="Picture Placeholder 121" descr="NYULMC_2CP_RGB_300.jpg">
            <a:extLst>
              <a:ext uri="{FF2B5EF4-FFF2-40B4-BE49-F238E27FC236}">
                <a16:creationId xmlns:a16="http://schemas.microsoft.com/office/drawing/2014/main" id="{BCF616CC-5119-9D42-A275-2C4BC7CD57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7812" b="17812"/>
          <a:stretch>
            <a:fillRect/>
          </a:stretch>
        </p:blipFill>
        <p:spPr>
          <a:xfrm>
            <a:off x="15105171" y="10582520"/>
            <a:ext cx="3846691" cy="1256357"/>
          </a:xfrm>
          <a:prstGeom prst="rect">
            <a:avLst/>
          </a:prstGeom>
        </p:spPr>
      </p:pic>
      <p:pic>
        <p:nvPicPr>
          <p:cNvPr id="11" name="Picture Placeholder 121" descr="NYULMC_2CP_RGB_300.jpg">
            <a:extLst>
              <a:ext uri="{FF2B5EF4-FFF2-40B4-BE49-F238E27FC236}">
                <a16:creationId xmlns:a16="http://schemas.microsoft.com/office/drawing/2014/main" id="{87252AB3-8A43-964B-AD3F-8198CB8860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7812" b="17812"/>
          <a:stretch>
            <a:fillRect/>
          </a:stretch>
        </p:blipFill>
        <p:spPr>
          <a:xfrm>
            <a:off x="15257571" y="10734920"/>
            <a:ext cx="3846691" cy="1256357"/>
          </a:xfrm>
          <a:prstGeom prst="rect">
            <a:avLst/>
          </a:prstGeom>
        </p:spPr>
      </p:pic>
      <p:pic>
        <p:nvPicPr>
          <p:cNvPr id="12" name="Picture Placeholder 121" descr="NYULMC_2CP_RGB_300.jpg">
            <a:extLst>
              <a:ext uri="{FF2B5EF4-FFF2-40B4-BE49-F238E27FC236}">
                <a16:creationId xmlns:a16="http://schemas.microsoft.com/office/drawing/2014/main" id="{A85EB3DD-4011-FA4F-B0EF-F41ED4C583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156" t="17812" b="17812"/>
          <a:stretch/>
        </p:blipFill>
        <p:spPr>
          <a:xfrm>
            <a:off x="18638055" y="11534109"/>
            <a:ext cx="5745944" cy="1999760"/>
          </a:xfrm>
          <a:prstGeom prst="rect">
            <a:avLst/>
          </a:prstGeom>
        </p:spPr>
      </p:pic>
      <p:pic>
        <p:nvPicPr>
          <p:cNvPr id="13" name="Picture 2243" descr="VA logo">
            <a:extLst>
              <a:ext uri="{FF2B5EF4-FFF2-40B4-BE49-F238E27FC236}">
                <a16:creationId xmlns:a16="http://schemas.microsoft.com/office/drawing/2014/main" id="{48590EDD-D1D7-3446-92CF-BB6F1F9B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24" y="6151198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8D9CE5-259F-5D46-B15F-2601DCBD5440}"/>
              </a:ext>
            </a:extLst>
          </p:cNvPr>
          <p:cNvSpPr/>
          <p:nvPr/>
        </p:nvSpPr>
        <p:spPr>
          <a:xfrm>
            <a:off x="90693" y="5415894"/>
            <a:ext cx="12004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Funding Sources: VA Career Development Award (iK2CX001074), American Heart Association Clinical Research Mentored grant (13CRP14520000); drug was supplied by Takeda Pharmaceuticals and the Manhattan VA Hospital Research Pharmacy.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98DB9-5F26-1443-AB26-2E4ADE1DB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6414" y="6175943"/>
            <a:ext cx="1593976" cy="6892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3D94CB-1D64-45AF-9D37-8646F4E988EC}"/>
              </a:ext>
            </a:extLst>
          </p:cNvPr>
          <p:cNvSpPr txBox="1"/>
          <p:nvPr/>
        </p:nvSpPr>
        <p:spPr>
          <a:xfrm>
            <a:off x="6858000" y="114994"/>
            <a:ext cx="523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Lub Dub Medium" panose="020B0603030403020204" pitchFamily="34" charset="0"/>
              </a:rPr>
              <a:t>EMBARGOED for 9am ET 11/17/19</a:t>
            </a:r>
          </a:p>
        </p:txBody>
      </p:sp>
    </p:spTree>
    <p:extLst>
      <p:ext uri="{BB962C8B-B14F-4D97-AF65-F5344CB8AC3E}">
        <p14:creationId xmlns:p14="http://schemas.microsoft.com/office/powerpoint/2010/main" val="189747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04D1F58-6BB8-3F48-B94F-4DC11F95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14" y="1155894"/>
            <a:ext cx="5992121" cy="9733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1453 patients referred for coronary angiography with possible PCI screened</a:t>
            </a:r>
            <a:endParaRPr lang="en-US" sz="1600" b="1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9AD47B3-A64A-7547-9F04-6B8BAD0FF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542" y="2336442"/>
            <a:ext cx="5785210" cy="365940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549 (38%) Excluded: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129 (23%) Use of oral steroids or NSAIDs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124 (23%) High-intensity statin load &lt;24 hrs pre-procedure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86 (16%) GFR &lt;30mL/minute or on dialysis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37 (7%)   Strong CYP3A4/P-glycoprotein inhibitors   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34 (6%)   Chronic colchicine use 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20 (4%)   Active malignancy or infection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1 (0.2%) History of myelodysplasia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66 (12%)  Enrolled in a competing study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36 (7%)    Unable to consent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16 (3%)    Other 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5" name="AutoShape 18">
            <a:extLst>
              <a:ext uri="{FF2B5EF4-FFF2-40B4-BE49-F238E27FC236}">
                <a16:creationId xmlns:a16="http://schemas.microsoft.com/office/drawing/2014/main" id="{B85A07C6-C894-0644-A526-AC2E2946E863}"/>
              </a:ext>
            </a:extLst>
          </p:cNvPr>
          <p:cNvCxnSpPr>
            <a:cxnSpLocks noChangeShapeType="1"/>
            <a:stCxn id="14" idx="2"/>
          </p:cNvCxnSpPr>
          <p:nvPr/>
        </p:nvCxnSpPr>
        <p:spPr bwMode="auto">
          <a:xfrm>
            <a:off x="3823375" y="2129245"/>
            <a:ext cx="0" cy="53006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8">
            <a:extLst>
              <a:ext uri="{FF2B5EF4-FFF2-40B4-BE49-F238E27FC236}">
                <a16:creationId xmlns:a16="http://schemas.microsoft.com/office/drawing/2014/main" id="{59FDEB78-8C64-9740-9096-7B17666AFF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3375" y="2538549"/>
            <a:ext cx="231616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034F974-C649-184B-8A10-3F4F89B634AA}"/>
              </a:ext>
            </a:extLst>
          </p:cNvPr>
          <p:cNvSpPr/>
          <p:nvPr/>
        </p:nvSpPr>
        <p:spPr>
          <a:xfrm>
            <a:off x="3575898" y="2570452"/>
            <a:ext cx="494951" cy="17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243" descr="VA logo">
            <a:extLst>
              <a:ext uri="{FF2B5EF4-FFF2-40B4-BE49-F238E27FC236}">
                <a16:creationId xmlns:a16="http://schemas.microsoft.com/office/drawing/2014/main" id="{41C45CCD-2D5C-DA4B-88AF-B1FAD238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018E4B-2B88-0C47-97CB-721023297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27935B-8D22-1548-9BB2-0693FF67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132154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04D1F58-6BB8-3F48-B94F-4DC11F95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66" y="1708171"/>
            <a:ext cx="5992121" cy="8752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8000"/>
              </a:lnSpc>
            </a:pPr>
            <a:r>
              <a:rPr lang="en-US" sz="24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1453 patients referred for coronary angiography with possible PCI screened</a:t>
            </a:r>
            <a:endParaRPr lang="en-US" sz="1600" b="1" kern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8736CE3-05AB-CC4D-8C2A-D33DFCE6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66" y="3427321"/>
            <a:ext cx="5992121" cy="3754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904 (62%) patients approached for enrollment</a:t>
            </a:r>
            <a:endParaRPr lang="en-US" sz="1200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456FE64-9B0C-3745-8AEE-42BE79F2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247" y="4068841"/>
            <a:ext cx="5498284" cy="13796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190 (21%) Not enrolled: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169 (19%) Declined participation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14 (1.5%) Procedure was cancelled for clinical reasons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7 (0.8%) Unable to draw blood at baseline</a:t>
            </a:r>
          </a:p>
        </p:txBody>
      </p:sp>
      <p:cxnSp>
        <p:nvCxnSpPr>
          <p:cNvPr id="22" name="AutoShape 12">
            <a:extLst>
              <a:ext uri="{FF2B5EF4-FFF2-40B4-BE49-F238E27FC236}">
                <a16:creationId xmlns:a16="http://schemas.microsoft.com/office/drawing/2014/main" id="{D97FECAB-5941-4D4E-91F5-59B278C3C2FB}"/>
              </a:ext>
            </a:extLst>
          </p:cNvPr>
          <p:cNvCxnSpPr>
            <a:cxnSpLocks noChangeShapeType="1"/>
            <a:stCxn id="16" idx="2"/>
          </p:cNvCxnSpPr>
          <p:nvPr/>
        </p:nvCxnSpPr>
        <p:spPr bwMode="auto">
          <a:xfrm>
            <a:off x="3875627" y="3802737"/>
            <a:ext cx="0" cy="8081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18">
            <a:extLst>
              <a:ext uri="{FF2B5EF4-FFF2-40B4-BE49-F238E27FC236}">
                <a16:creationId xmlns:a16="http://schemas.microsoft.com/office/drawing/2014/main" id="{B85A07C6-C894-0644-A526-AC2E2946E863}"/>
              </a:ext>
            </a:extLst>
          </p:cNvPr>
          <p:cNvCxnSpPr>
            <a:cxnSpLocks noChangeShapeType="1"/>
            <a:stCxn id="14" idx="2"/>
          </p:cNvCxnSpPr>
          <p:nvPr/>
        </p:nvCxnSpPr>
        <p:spPr bwMode="auto">
          <a:xfrm flipH="1">
            <a:off x="3868847" y="2583394"/>
            <a:ext cx="6780" cy="79926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AutoShape 18">
            <a:extLst>
              <a:ext uri="{FF2B5EF4-FFF2-40B4-BE49-F238E27FC236}">
                <a16:creationId xmlns:a16="http://schemas.microsoft.com/office/drawing/2014/main" id="{9D814340-30CC-B644-8857-5562963653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8846" y="4456738"/>
            <a:ext cx="22912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9C9D7-4935-4E44-B926-70F102378E4A}"/>
              </a:ext>
            </a:extLst>
          </p:cNvPr>
          <p:cNvSpPr/>
          <p:nvPr/>
        </p:nvSpPr>
        <p:spPr>
          <a:xfrm>
            <a:off x="3628150" y="4478616"/>
            <a:ext cx="494951" cy="17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243" descr="VA logo">
            <a:extLst>
              <a:ext uri="{FF2B5EF4-FFF2-40B4-BE49-F238E27FC236}">
                <a16:creationId xmlns:a16="http://schemas.microsoft.com/office/drawing/2014/main" id="{D1A6ADF1-5414-604B-A88D-15E9CF02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37816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7F30D7-71E5-7946-ACCD-4C02759B2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028"/>
            <a:ext cx="1593976" cy="68928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B06CD99-8A40-CB46-B8DB-8FA085C8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Enrollment (continued)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04810556-5209-3D44-A35B-E723E70F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247" y="2738103"/>
            <a:ext cx="5498284" cy="42311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549 (38%) Excluded </a:t>
            </a:r>
          </a:p>
        </p:txBody>
      </p:sp>
      <p:cxnSp>
        <p:nvCxnSpPr>
          <p:cNvPr id="23" name="AutoShape 18">
            <a:extLst>
              <a:ext uri="{FF2B5EF4-FFF2-40B4-BE49-F238E27FC236}">
                <a16:creationId xmlns:a16="http://schemas.microsoft.com/office/drawing/2014/main" id="{D584F55C-380A-4948-8C2D-F96CEAFAA1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3184" y="2940210"/>
            <a:ext cx="231616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190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04D1F58-6BB8-3F48-B94F-4DC11F95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879" y="52951"/>
            <a:ext cx="5992121" cy="7482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1453 patients referred for coronary angiography with possible percutaneous coronary intervention (PCI) screened</a:t>
            </a:r>
            <a:endParaRPr lang="en-US" sz="1200" b="1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8736CE3-05AB-CC4D-8C2A-D33DFCE6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879" y="1645118"/>
            <a:ext cx="5992121" cy="3754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904 (62%) patients approached for enrollment</a:t>
            </a:r>
            <a:endParaRPr lang="en-US" sz="1200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10AF8C4-09F0-054E-AA33-7D9E2D08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108" y="2732555"/>
            <a:ext cx="2828103" cy="3425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714 (79%) study subjects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5690AFC3-F263-C944-8D61-99878F57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85" y="4598985"/>
            <a:ext cx="3936275" cy="68578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154 (44%) subjects underwent diagnostic coronary angiography only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8D4002A4-AC7D-FA40-AF97-5F06DA0F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130" y="5395549"/>
            <a:ext cx="2828003" cy="7131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206 (56%) 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subjects underwent PCI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BF6D10D0-C45D-E343-A59A-7131D443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651" y="5395549"/>
            <a:ext cx="2828003" cy="7131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194 (56%) 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subjects underwent PCI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2" name="AutoShape 12">
            <a:extLst>
              <a:ext uri="{FF2B5EF4-FFF2-40B4-BE49-F238E27FC236}">
                <a16:creationId xmlns:a16="http://schemas.microsoft.com/office/drawing/2014/main" id="{D97FECAB-5941-4D4E-91F5-59B278C3C2FB}"/>
              </a:ext>
            </a:extLst>
          </p:cNvPr>
          <p:cNvCxnSpPr>
            <a:cxnSpLocks noChangeShapeType="1"/>
            <a:stCxn id="16" idx="2"/>
          </p:cNvCxnSpPr>
          <p:nvPr/>
        </p:nvCxnSpPr>
        <p:spPr bwMode="auto">
          <a:xfrm flipH="1">
            <a:off x="6011160" y="2020534"/>
            <a:ext cx="6780" cy="679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15">
            <a:extLst>
              <a:ext uri="{FF2B5EF4-FFF2-40B4-BE49-F238E27FC236}">
                <a16:creationId xmlns:a16="http://schemas.microsoft.com/office/drawing/2014/main" id="{1193ACD4-0398-F346-8BA5-1160E259DB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4071" y="4341843"/>
            <a:ext cx="0" cy="101112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18">
            <a:extLst>
              <a:ext uri="{FF2B5EF4-FFF2-40B4-BE49-F238E27FC236}">
                <a16:creationId xmlns:a16="http://schemas.microsoft.com/office/drawing/2014/main" id="{B85A07C6-C894-0644-A526-AC2E2946E863}"/>
              </a:ext>
            </a:extLst>
          </p:cNvPr>
          <p:cNvCxnSpPr>
            <a:cxnSpLocks noChangeShapeType="1"/>
            <a:stCxn id="14" idx="2"/>
          </p:cNvCxnSpPr>
          <p:nvPr/>
        </p:nvCxnSpPr>
        <p:spPr bwMode="auto">
          <a:xfrm flipH="1">
            <a:off x="6011160" y="801191"/>
            <a:ext cx="6780" cy="79926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 Box 19">
            <a:extLst>
              <a:ext uri="{FF2B5EF4-FFF2-40B4-BE49-F238E27FC236}">
                <a16:creationId xmlns:a16="http://schemas.microsoft.com/office/drawing/2014/main" id="{1DB6D492-D3BB-994E-BB38-0F25A38A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783" y="3686076"/>
            <a:ext cx="3526126" cy="65576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Randomized to Colchicine Group</a:t>
            </a:r>
            <a:endParaRPr lang="en-US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(n=366)</a:t>
            </a:r>
            <a:endParaRPr lang="en-US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0AB3BA80-2116-C049-A102-9609DF01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997" y="3699785"/>
            <a:ext cx="3191678" cy="6420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Randomized to Placebo Group</a:t>
            </a:r>
            <a:endParaRPr lang="en-US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(n=348)</a:t>
            </a:r>
            <a:endParaRPr lang="en-US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21">
            <a:extLst>
              <a:ext uri="{FF2B5EF4-FFF2-40B4-BE49-F238E27FC236}">
                <a16:creationId xmlns:a16="http://schemas.microsoft.com/office/drawing/2014/main" id="{293251CA-1CF0-AC44-9E1D-F505DF0080FB}"/>
              </a:ext>
            </a:extLst>
          </p:cNvPr>
          <p:cNvCxnSpPr>
            <a:cxnSpLocks noChangeShapeType="1"/>
            <a:stCxn id="17" idx="2"/>
            <a:endCxn id="27" idx="0"/>
          </p:cNvCxnSpPr>
          <p:nvPr/>
        </p:nvCxnSpPr>
        <p:spPr bwMode="auto">
          <a:xfrm rot="16200000" flipH="1">
            <a:off x="6584143" y="2502092"/>
            <a:ext cx="624710" cy="17706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2">
            <a:extLst>
              <a:ext uri="{FF2B5EF4-FFF2-40B4-BE49-F238E27FC236}">
                <a16:creationId xmlns:a16="http://schemas.microsoft.com/office/drawing/2014/main" id="{BEFD15E9-B291-644B-A6F9-B5281CB83E64}"/>
              </a:ext>
            </a:extLst>
          </p:cNvPr>
          <p:cNvCxnSpPr>
            <a:cxnSpLocks noChangeShapeType="1"/>
            <a:stCxn id="17" idx="2"/>
            <a:endCxn id="26" idx="0"/>
          </p:cNvCxnSpPr>
          <p:nvPr/>
        </p:nvCxnSpPr>
        <p:spPr bwMode="auto">
          <a:xfrm rot="5400000">
            <a:off x="4840003" y="2514918"/>
            <a:ext cx="611001" cy="173131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 Box 7">
            <a:extLst>
              <a:ext uri="{FF2B5EF4-FFF2-40B4-BE49-F238E27FC236}">
                <a16:creationId xmlns:a16="http://schemas.microsoft.com/office/drawing/2014/main" id="{AF6B8ED0-C166-2846-9A49-CB4250B7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55" y="4598984"/>
            <a:ext cx="3907224" cy="6871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160 (44%) subjects underwent diagnostic coronary angiography only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38" name="AutoShape 15">
            <a:extLst>
              <a:ext uri="{FF2B5EF4-FFF2-40B4-BE49-F238E27FC236}">
                <a16:creationId xmlns:a16="http://schemas.microsoft.com/office/drawing/2014/main" id="{628710A5-DBA6-1242-860E-219B399C89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9846" y="4367011"/>
            <a:ext cx="0" cy="101112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88D3C8-B17F-2040-B561-357C58423498}"/>
              </a:ext>
            </a:extLst>
          </p:cNvPr>
          <p:cNvCxnSpPr/>
          <p:nvPr/>
        </p:nvCxnSpPr>
        <p:spPr>
          <a:xfrm>
            <a:off x="7781836" y="4954772"/>
            <a:ext cx="2300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6C69F6-CB83-7B4D-BCF1-FC005ED63E97}"/>
              </a:ext>
            </a:extLst>
          </p:cNvPr>
          <p:cNvCxnSpPr>
            <a:cxnSpLocks/>
          </p:cNvCxnSpPr>
          <p:nvPr/>
        </p:nvCxnSpPr>
        <p:spPr>
          <a:xfrm flipH="1">
            <a:off x="4045780" y="4954772"/>
            <a:ext cx="2340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243" descr="VA logo">
            <a:extLst>
              <a:ext uri="{FF2B5EF4-FFF2-40B4-BE49-F238E27FC236}">
                <a16:creationId xmlns:a16="http://schemas.microsoft.com/office/drawing/2014/main" id="{F62ACA19-D124-CC4C-B3AE-7D903244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DBC7B7-79AC-F641-8089-4E9EE559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sp>
        <p:nvSpPr>
          <p:cNvPr id="34" name="Text Box 8">
            <a:extLst>
              <a:ext uri="{FF2B5EF4-FFF2-40B4-BE49-F238E27FC236}">
                <a16:creationId xmlns:a16="http://schemas.microsoft.com/office/drawing/2014/main" id="{478203C8-5740-AD49-A758-F01B22FD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83" y="2207278"/>
            <a:ext cx="3936275" cy="35595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190 (21%) Not enrolled</a:t>
            </a:r>
          </a:p>
        </p:txBody>
      </p:sp>
      <p:cxnSp>
        <p:nvCxnSpPr>
          <p:cNvPr id="35" name="AutoShape 18">
            <a:extLst>
              <a:ext uri="{FF2B5EF4-FFF2-40B4-BE49-F238E27FC236}">
                <a16:creationId xmlns:a16="http://schemas.microsoft.com/office/drawing/2014/main" id="{6D508E50-8597-2C46-A60D-D9ACDE62E279}"/>
              </a:ext>
            </a:extLst>
          </p:cNvPr>
          <p:cNvCxnSpPr>
            <a:cxnSpLocks noChangeShapeType="1"/>
            <a:endCxn id="34" idx="1"/>
          </p:cNvCxnSpPr>
          <p:nvPr/>
        </p:nvCxnSpPr>
        <p:spPr bwMode="auto">
          <a:xfrm>
            <a:off x="6042909" y="2385257"/>
            <a:ext cx="1968974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 Box 4">
            <a:extLst>
              <a:ext uri="{FF2B5EF4-FFF2-40B4-BE49-F238E27FC236}">
                <a16:creationId xmlns:a16="http://schemas.microsoft.com/office/drawing/2014/main" id="{45EA64FB-F495-9A45-BC8C-17903CBD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84" y="995064"/>
            <a:ext cx="3936275" cy="42311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549 (38%) Excluded </a:t>
            </a:r>
          </a:p>
        </p:txBody>
      </p:sp>
      <p:cxnSp>
        <p:nvCxnSpPr>
          <p:cNvPr id="37" name="AutoShape 18">
            <a:extLst>
              <a:ext uri="{FF2B5EF4-FFF2-40B4-BE49-F238E27FC236}">
                <a16:creationId xmlns:a16="http://schemas.microsoft.com/office/drawing/2014/main" id="{7F90C382-4CB0-2E42-A23A-CF728CC06298}"/>
              </a:ext>
            </a:extLst>
          </p:cNvPr>
          <p:cNvCxnSpPr>
            <a:cxnSpLocks noChangeShapeType="1"/>
            <a:endCxn id="36" idx="1"/>
          </p:cNvCxnSpPr>
          <p:nvPr/>
        </p:nvCxnSpPr>
        <p:spPr bwMode="auto">
          <a:xfrm>
            <a:off x="6042909" y="1206621"/>
            <a:ext cx="19689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564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27BB833-C966-514E-8DB0-5FC3ED07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49188"/>
              </p:ext>
            </p:extLst>
          </p:nvPr>
        </p:nvGraphicFramePr>
        <p:xfrm>
          <a:off x="3849189" y="159989"/>
          <a:ext cx="8133804" cy="60224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93627">
                  <a:extLst>
                    <a:ext uri="{9D8B030D-6E8A-4147-A177-3AD203B41FA5}">
                      <a16:colId xmlns:a16="http://schemas.microsoft.com/office/drawing/2014/main" val="2393283255"/>
                    </a:ext>
                  </a:extLst>
                </a:gridCol>
                <a:gridCol w="1373980">
                  <a:extLst>
                    <a:ext uri="{9D8B030D-6E8A-4147-A177-3AD203B41FA5}">
                      <a16:colId xmlns:a16="http://schemas.microsoft.com/office/drawing/2014/main" val="679204579"/>
                    </a:ext>
                  </a:extLst>
                </a:gridCol>
                <a:gridCol w="1626762">
                  <a:extLst>
                    <a:ext uri="{9D8B030D-6E8A-4147-A177-3AD203B41FA5}">
                      <a16:colId xmlns:a16="http://schemas.microsoft.com/office/drawing/2014/main" val="1916835903"/>
                    </a:ext>
                  </a:extLst>
                </a:gridCol>
                <a:gridCol w="739435">
                  <a:extLst>
                    <a:ext uri="{9D8B030D-6E8A-4147-A177-3AD203B41FA5}">
                      <a16:colId xmlns:a16="http://schemas.microsoft.com/office/drawing/2014/main" val="2338541513"/>
                    </a:ext>
                  </a:extLst>
                </a:gridCol>
              </a:tblGrid>
              <a:tr h="18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Colchicine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(n=206)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(n=194)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p-value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40956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Age, years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65.9 </a:t>
                      </a:r>
                      <a:r>
                        <a:rPr lang="en-US" sz="2000" u="sng" dirty="0">
                          <a:effectLst/>
                          <a:latin typeface="+mn-lt"/>
                        </a:rPr>
                        <a:t>+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9.9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66.6 </a:t>
                      </a:r>
                      <a:r>
                        <a:rPr lang="en-US" sz="2000" u="sng" dirty="0">
                          <a:effectLst/>
                          <a:latin typeface="+mn-lt"/>
                        </a:rPr>
                        <a:t>+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10.2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0.54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467750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Male sex,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93.7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93.3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0.99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526483"/>
                  </a:ext>
                </a:extLst>
              </a:tr>
              <a:tr h="92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Race,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0.28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350659"/>
                  </a:ext>
                </a:extLst>
              </a:tr>
              <a:tr h="92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White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77.2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74.2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6657006"/>
                  </a:ext>
                </a:extLst>
              </a:tr>
              <a:tr h="92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Black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19.9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19.1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1421444"/>
                  </a:ext>
                </a:extLst>
              </a:tr>
              <a:tr h="92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Asian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2.4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8242738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Hispanic ethnicity,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20.4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22.2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0.76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984225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Hypertension,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93.2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90.2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1741464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Dyslipidemia,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88.3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89.2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0.92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766254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Diabetes mellitus,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55.3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60.3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0.37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896681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Prior myocardial infarction,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24.8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26.8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0.72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377488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Renal insufficiency,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21.8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19.6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0.67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4273772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Current tobacco use,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20.9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23.7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0.57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29786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Acute coronary syndrome,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50.0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0.92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992257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Abnormal troponin at baseline, %</a:t>
                      </a: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31.1</a:t>
                      </a: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27.3</a:t>
                      </a: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0.48</a:t>
                      </a: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8409917"/>
                  </a:ext>
                </a:extLst>
              </a:tr>
            </a:tbl>
          </a:graphicData>
        </a:graphic>
      </p:graphicFrame>
      <p:sp>
        <p:nvSpPr>
          <p:cNvPr id="33" name="Title 1">
            <a:extLst>
              <a:ext uri="{FF2B5EF4-FFF2-40B4-BE49-F238E27FC236}">
                <a16:creationId xmlns:a16="http://schemas.microsoft.com/office/drawing/2014/main" id="{6D1E5D96-0033-D54B-848B-AAA65FAC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46"/>
            <a:ext cx="3936274" cy="133541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Baseline Characteristics</a:t>
            </a:r>
          </a:p>
        </p:txBody>
      </p:sp>
      <p:pic>
        <p:nvPicPr>
          <p:cNvPr id="10" name="Picture 2243" descr="VA logo">
            <a:extLst>
              <a:ext uri="{FF2B5EF4-FFF2-40B4-BE49-F238E27FC236}">
                <a16:creationId xmlns:a16="http://schemas.microsoft.com/office/drawing/2014/main" id="{056BB899-0D32-C642-A7DC-8FB5AED3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29" y="6236683"/>
            <a:ext cx="602286" cy="6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9EBC65-F96A-5740-9514-6DA2B3DE0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868" y="6220784"/>
            <a:ext cx="1481131" cy="6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7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27BB833-C966-514E-8DB0-5FC3ED07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08791"/>
              </p:ext>
            </p:extLst>
          </p:nvPr>
        </p:nvGraphicFramePr>
        <p:xfrm>
          <a:off x="170604" y="1360227"/>
          <a:ext cx="11844440" cy="39033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9895">
                  <a:extLst>
                    <a:ext uri="{9D8B030D-6E8A-4147-A177-3AD203B41FA5}">
                      <a16:colId xmlns:a16="http://schemas.microsoft.com/office/drawing/2014/main" val="2393283255"/>
                    </a:ext>
                  </a:extLst>
                </a:gridCol>
                <a:gridCol w="2368890">
                  <a:extLst>
                    <a:ext uri="{9D8B030D-6E8A-4147-A177-3AD203B41FA5}">
                      <a16:colId xmlns:a16="http://schemas.microsoft.com/office/drawing/2014/main" val="679204579"/>
                    </a:ext>
                  </a:extLst>
                </a:gridCol>
                <a:gridCol w="2368890">
                  <a:extLst>
                    <a:ext uri="{9D8B030D-6E8A-4147-A177-3AD203B41FA5}">
                      <a16:colId xmlns:a16="http://schemas.microsoft.com/office/drawing/2014/main" val="1916835903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338541513"/>
                    </a:ext>
                  </a:extLst>
                </a:gridCol>
              </a:tblGrid>
              <a:tr h="18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Colchicine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(n=206)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(n=194)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p-value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extLst>
                  <a:ext uri="{0D108BD9-81ED-4DB2-BD59-A6C34878D82A}">
                    <a16:rowId xmlns:a16="http://schemas.microsoft.com/office/drawing/2014/main" val="319540956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Multivessel coronary artery disease, 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55.8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53.1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extLst>
                  <a:ext uri="{0D108BD9-81ED-4DB2-BD59-A6C34878D82A}">
                    <a16:rowId xmlns:a16="http://schemas.microsoft.com/office/drawing/2014/main" val="3744520620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Left main disease, 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2.4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0.92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extLst>
                  <a:ext uri="{0D108BD9-81ED-4DB2-BD59-A6C34878D82A}">
                    <a16:rowId xmlns:a16="http://schemas.microsoft.com/office/drawing/2014/main" val="3485140446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LAD artery, 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72.8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70.1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extLst>
                  <a:ext uri="{0D108BD9-81ED-4DB2-BD59-A6C34878D82A}">
                    <a16:rowId xmlns:a16="http://schemas.microsoft.com/office/drawing/2014/main" val="1026870392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Circumflex artery disease, 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50.5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50.5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0.99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extLst>
                  <a:ext uri="{0D108BD9-81ED-4DB2-BD59-A6C34878D82A}">
                    <a16:rowId xmlns:a16="http://schemas.microsoft.com/office/drawing/2014/main" val="2911379368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Right coronary artery disease, 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49.0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54.6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extLst>
                  <a:ext uri="{0D108BD9-81ED-4DB2-BD59-A6C34878D82A}">
                    <a16:rowId xmlns:a16="http://schemas.microsoft.com/office/drawing/2014/main" val="2176499387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Total stent length, mm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28 [18, 38]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28 [18, 38]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0.79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692849732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Number of inflations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 [4, 8]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 [4, 8]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214453747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Any intra-procedural complication (e.g., abrupt closure, major dissection),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0.71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74828178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8693B38-ECDB-B24C-BC29-7D3CF04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" y="-50754"/>
            <a:ext cx="12015044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Coronary and Procedural Characteristics</a:t>
            </a:r>
          </a:p>
        </p:txBody>
      </p:sp>
      <p:pic>
        <p:nvPicPr>
          <p:cNvPr id="11" name="Picture 2243" descr="VA logo">
            <a:extLst>
              <a:ext uri="{FF2B5EF4-FFF2-40B4-BE49-F238E27FC236}">
                <a16:creationId xmlns:a16="http://schemas.microsoft.com/office/drawing/2014/main" id="{434E5DFB-9271-3F41-BA59-6FDA3AD2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7E3F87-6BFC-4D4D-864E-2E90E6CD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27BB833-C966-514E-8DB0-5FC3ED07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15767"/>
              </p:ext>
            </p:extLst>
          </p:nvPr>
        </p:nvGraphicFramePr>
        <p:xfrm>
          <a:off x="170604" y="1146957"/>
          <a:ext cx="11844440" cy="43046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9895">
                  <a:extLst>
                    <a:ext uri="{9D8B030D-6E8A-4147-A177-3AD203B41FA5}">
                      <a16:colId xmlns:a16="http://schemas.microsoft.com/office/drawing/2014/main" val="2393283255"/>
                    </a:ext>
                  </a:extLst>
                </a:gridCol>
                <a:gridCol w="2368890">
                  <a:extLst>
                    <a:ext uri="{9D8B030D-6E8A-4147-A177-3AD203B41FA5}">
                      <a16:colId xmlns:a16="http://schemas.microsoft.com/office/drawing/2014/main" val="679204579"/>
                    </a:ext>
                  </a:extLst>
                </a:gridCol>
                <a:gridCol w="2368890">
                  <a:extLst>
                    <a:ext uri="{9D8B030D-6E8A-4147-A177-3AD203B41FA5}">
                      <a16:colId xmlns:a16="http://schemas.microsoft.com/office/drawing/2014/main" val="1916835903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338541513"/>
                    </a:ext>
                  </a:extLst>
                </a:gridCol>
              </a:tblGrid>
              <a:tr h="18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Colchicine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(n=258)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(n=242)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p-value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11" marR="22911" marT="3182" marB="0" anchor="ctr"/>
                </a:tc>
                <a:extLst>
                  <a:ext uri="{0D108BD9-81ED-4DB2-BD59-A6C34878D82A}">
                    <a16:rowId xmlns:a16="http://schemas.microsoft.com/office/drawing/2014/main" val="319540956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Pre-procedural TIMI 0/1 flow,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5.0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7.9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0.95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485140446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Stent diameter, mm</a:t>
                      </a:r>
                      <a:r>
                        <a:rPr lang="en-US" sz="2000" baseline="30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3.00 [2.50, 3.00]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2.75 [2.50, 3.00]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0.59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026870392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Maximum pressure on last device, atm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 </a:t>
                      </a:r>
                      <a:r>
                        <a:rPr lang="en-US" sz="2000" u="sng" dirty="0">
                          <a:effectLst/>
                          <a:latin typeface="+mn-lt"/>
                        </a:rPr>
                        <a:t>+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 </a:t>
                      </a:r>
                      <a:r>
                        <a:rPr lang="en-US" sz="2000" u="sng" dirty="0">
                          <a:effectLst/>
                          <a:latin typeface="+mn-lt"/>
                        </a:rPr>
                        <a:t>+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2911379368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Bifurcation,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15.5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14.9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0.89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2176499387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Heavily calcified,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13.6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18.6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674881849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Tortuous,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6.6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0.74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303752015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Chronic total occlusion,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5.4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0.86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692849732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Lesion length &gt;33 mm,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22.1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21.5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0.77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214453747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Thrombus,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4.7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3.7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0.91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624720098"/>
                  </a:ext>
                </a:extLst>
              </a:tr>
              <a:tr h="9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Re-stenosis,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0.82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47026663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8693B38-ECDB-B24C-BC29-7D3CF04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" y="-50754"/>
            <a:ext cx="12015044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Lesion Level Characteristics</a:t>
            </a:r>
          </a:p>
        </p:txBody>
      </p:sp>
      <p:pic>
        <p:nvPicPr>
          <p:cNvPr id="11" name="Picture 2243" descr="VA logo">
            <a:extLst>
              <a:ext uri="{FF2B5EF4-FFF2-40B4-BE49-F238E27FC236}">
                <a16:creationId xmlns:a16="http://schemas.microsoft.com/office/drawing/2014/main" id="{DB81B77A-58BC-D245-8CB5-A5C6F934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76F056-0072-CD46-90A0-89F3AE366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693B38-ECDB-B24C-BC29-7D3CF04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" y="-50754"/>
            <a:ext cx="12015044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Primary Outcome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BB0E7-4E65-104F-96BA-41720ADA8FF1}"/>
              </a:ext>
            </a:extLst>
          </p:cNvPr>
          <p:cNvGrpSpPr/>
          <p:nvPr/>
        </p:nvGrpSpPr>
        <p:grpSpPr>
          <a:xfrm>
            <a:off x="988828" y="1030053"/>
            <a:ext cx="9419568" cy="5218612"/>
            <a:chOff x="611681" y="1030053"/>
            <a:chExt cx="9796715" cy="5418667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FDC862D8-0567-E54E-8FA8-08F93805CC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150937"/>
                </p:ext>
              </p:extLst>
            </p:nvPr>
          </p:nvGraphicFramePr>
          <p:xfrm>
            <a:off x="1483045" y="1030053"/>
            <a:ext cx="8925351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B965EF-B5D5-E24E-A84F-686E21BA0C09}"/>
                </a:ext>
              </a:extLst>
            </p:cNvPr>
            <p:cNvSpPr txBox="1"/>
            <p:nvPr/>
          </p:nvSpPr>
          <p:spPr>
            <a:xfrm>
              <a:off x="5473820" y="1242224"/>
              <a:ext cx="1484416" cy="479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/>
                </a:rPr>
                <a:t>p=0.19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8F7BF-4C6B-5E4E-A50A-2B99396A4928}"/>
                </a:ext>
              </a:extLst>
            </p:cNvPr>
            <p:cNvSpPr txBox="1"/>
            <p:nvPr/>
          </p:nvSpPr>
          <p:spPr>
            <a:xfrm>
              <a:off x="611681" y="1102713"/>
              <a:ext cx="960299" cy="491884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/>
                </a:rPr>
                <a:t>PCI-Related Myocardial Injury (%)</a:t>
              </a:r>
            </a:p>
            <a:p>
              <a:pPr algn="ctr"/>
              <a:r>
                <a:rPr lang="en-US" sz="2400" b="1" dirty="0">
                  <a:cs typeface="Times New Roman"/>
                </a:rPr>
                <a:t>(Universal Definition)</a:t>
              </a:r>
            </a:p>
          </p:txBody>
        </p:sp>
      </p:grpSp>
      <p:pic>
        <p:nvPicPr>
          <p:cNvPr id="19" name="Picture 2243" descr="VA logo">
            <a:extLst>
              <a:ext uri="{FF2B5EF4-FFF2-40B4-BE49-F238E27FC236}">
                <a16:creationId xmlns:a16="http://schemas.microsoft.com/office/drawing/2014/main" id="{AB0AE4AF-D248-6C49-AC14-4CE801B1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EECA61-90C2-F043-B9B5-D939B33EB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693B38-ECDB-B24C-BC29-7D3CF04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" y="-50754"/>
            <a:ext cx="12015044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Primary Outcome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BB0E7-4E65-104F-96BA-41720ADA8FF1}"/>
              </a:ext>
            </a:extLst>
          </p:cNvPr>
          <p:cNvGrpSpPr/>
          <p:nvPr/>
        </p:nvGrpSpPr>
        <p:grpSpPr>
          <a:xfrm>
            <a:off x="668182" y="1030053"/>
            <a:ext cx="9740214" cy="5418667"/>
            <a:chOff x="668182" y="1030053"/>
            <a:chExt cx="9740214" cy="5418667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FDC862D8-0567-E54E-8FA8-08F93805CC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4952531"/>
                </p:ext>
              </p:extLst>
            </p:nvPr>
          </p:nvGraphicFramePr>
          <p:xfrm>
            <a:off x="1483045" y="1030053"/>
            <a:ext cx="8925351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B965EF-B5D5-E24E-A84F-686E21BA0C09}"/>
                </a:ext>
              </a:extLst>
            </p:cNvPr>
            <p:cNvSpPr txBox="1"/>
            <p:nvPr/>
          </p:nvSpPr>
          <p:spPr>
            <a:xfrm>
              <a:off x="5484879" y="1102713"/>
              <a:ext cx="148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/>
                </a:rPr>
                <a:t>p=0.19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8F7BF-4C6B-5E4E-A50A-2B99396A4928}"/>
                </a:ext>
              </a:extLst>
            </p:cNvPr>
            <p:cNvSpPr txBox="1"/>
            <p:nvPr/>
          </p:nvSpPr>
          <p:spPr>
            <a:xfrm>
              <a:off x="668182" y="1030053"/>
              <a:ext cx="923330" cy="44289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/>
                </a:rPr>
                <a:t>PCI-Related Myocardial Injury (%)</a:t>
              </a:r>
            </a:p>
            <a:p>
              <a:pPr algn="ctr"/>
              <a:r>
                <a:rPr lang="en-US" sz="2400" b="1" dirty="0">
                  <a:cs typeface="Times New Roman"/>
                </a:rPr>
                <a:t>(Universal Definition)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FFF5086-B021-5449-9C8A-FE6A88E59B22}"/>
              </a:ext>
            </a:extLst>
          </p:cNvPr>
          <p:cNvSpPr/>
          <p:nvPr/>
        </p:nvSpPr>
        <p:spPr>
          <a:xfrm>
            <a:off x="8578641" y="1774165"/>
            <a:ext cx="166849" cy="199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52A4A2-9C49-8047-852D-39DC7D5B8E87}"/>
              </a:ext>
            </a:extLst>
          </p:cNvPr>
          <p:cNvSpPr/>
          <p:nvPr/>
        </p:nvSpPr>
        <p:spPr>
          <a:xfrm>
            <a:off x="8605421" y="1221875"/>
            <a:ext cx="166849" cy="199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243" descr="VA logo">
            <a:extLst>
              <a:ext uri="{FF2B5EF4-FFF2-40B4-BE49-F238E27FC236}">
                <a16:creationId xmlns:a16="http://schemas.microsoft.com/office/drawing/2014/main" id="{AB0AE4AF-D248-6C49-AC14-4CE801B1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EECA61-90C2-F043-B9B5-D939B33EB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A11C51-B451-8340-802F-3560A40E685C}"/>
              </a:ext>
            </a:extLst>
          </p:cNvPr>
          <p:cNvSpPr txBox="1"/>
          <p:nvPr/>
        </p:nvSpPr>
        <p:spPr>
          <a:xfrm>
            <a:off x="3657600" y="3260190"/>
            <a:ext cx="11683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62</a:t>
            </a:r>
          </a:p>
          <a:p>
            <a:pPr algn="ctr"/>
            <a:r>
              <a:rPr lang="en-US" b="1" dirty="0"/>
              <a:t>(30.1%)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D0FA94-C591-4A4F-B248-524C77869554}"/>
              </a:ext>
            </a:extLst>
          </p:cNvPr>
          <p:cNvSpPr txBox="1"/>
          <p:nvPr/>
        </p:nvSpPr>
        <p:spPr>
          <a:xfrm>
            <a:off x="7719652" y="3120333"/>
            <a:ext cx="114494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66</a:t>
            </a:r>
          </a:p>
          <a:p>
            <a:pPr algn="ctr"/>
            <a:r>
              <a:rPr lang="en-US" b="1" dirty="0"/>
              <a:t>(34.7%)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7699F7-EF2F-F14D-A702-D71F19A20269}"/>
              </a:ext>
            </a:extLst>
          </p:cNvPr>
          <p:cNvSpPr txBox="1"/>
          <p:nvPr/>
        </p:nvSpPr>
        <p:spPr>
          <a:xfrm>
            <a:off x="3657600" y="4431261"/>
            <a:ext cx="11683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56</a:t>
            </a:r>
          </a:p>
          <a:p>
            <a:pPr algn="ctr"/>
            <a:r>
              <a:rPr lang="en-US" b="1" dirty="0"/>
              <a:t>(27.2%)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38CF9-3894-1B42-A6CB-41B7A69AB94E}"/>
              </a:ext>
            </a:extLst>
          </p:cNvPr>
          <p:cNvSpPr txBox="1"/>
          <p:nvPr/>
        </p:nvSpPr>
        <p:spPr>
          <a:xfrm>
            <a:off x="7719652" y="4431261"/>
            <a:ext cx="11683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56</a:t>
            </a:r>
          </a:p>
          <a:p>
            <a:pPr algn="ctr"/>
            <a:r>
              <a:rPr lang="en-US" b="1" dirty="0"/>
              <a:t>(29.5%)</a:t>
            </a:r>
          </a:p>
        </p:txBody>
      </p:sp>
    </p:spTree>
    <p:extLst>
      <p:ext uri="{BB962C8B-B14F-4D97-AF65-F5344CB8AC3E}">
        <p14:creationId xmlns:p14="http://schemas.microsoft.com/office/powerpoint/2010/main" val="320327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E1E7AF-68B8-F54A-867F-CE9933C1EC26}"/>
              </a:ext>
            </a:extLst>
          </p:cNvPr>
          <p:cNvGrpSpPr/>
          <p:nvPr/>
        </p:nvGrpSpPr>
        <p:grpSpPr>
          <a:xfrm>
            <a:off x="38404" y="1775666"/>
            <a:ext cx="5632767" cy="4246608"/>
            <a:chOff x="83464" y="619857"/>
            <a:chExt cx="9433115" cy="54186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4AEAFF-48C3-0141-91DF-A9971693D0C1}"/>
                </a:ext>
              </a:extLst>
            </p:cNvPr>
            <p:cNvSpPr txBox="1"/>
            <p:nvPr/>
          </p:nvSpPr>
          <p:spPr>
            <a:xfrm>
              <a:off x="5299367" y="619857"/>
              <a:ext cx="1630532" cy="49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/>
                  <a:cs typeface="Times New Roman"/>
                </a:rPr>
                <a:t>p=0.71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1880D6-2726-B34E-BF28-209EDCDACE77}"/>
                </a:ext>
              </a:extLst>
            </p:cNvPr>
            <p:cNvGrpSpPr/>
            <p:nvPr/>
          </p:nvGrpSpPr>
          <p:grpSpPr>
            <a:xfrm>
              <a:off x="83464" y="619857"/>
              <a:ext cx="9433115" cy="5418668"/>
              <a:chOff x="83464" y="619857"/>
              <a:chExt cx="9433115" cy="5418668"/>
            </a:xfrm>
          </p:grpSpPr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D7DBAE24-C6E4-D644-8533-B13C798FCD6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89984077"/>
                  </p:ext>
                </p:extLst>
              </p:nvPr>
            </p:nvGraphicFramePr>
            <p:xfrm>
              <a:off x="1388580" y="619857"/>
              <a:ext cx="8127999" cy="54186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A524C4-FDC7-7747-BF7E-2C4E3A6B4F6F}"/>
                  </a:ext>
                </a:extLst>
              </p:cNvPr>
              <p:cNvSpPr txBox="1"/>
              <p:nvPr/>
            </p:nvSpPr>
            <p:spPr>
              <a:xfrm>
                <a:off x="83464" y="819732"/>
                <a:ext cx="1546288" cy="432391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b="1" dirty="0">
                    <a:cs typeface="Times New Roman"/>
                  </a:rPr>
                  <a:t>30-Day Major Adverse Cardiovascular Events (%)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693B38-ECDB-B24C-BC29-7D3CF04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" y="-50754"/>
            <a:ext cx="12015044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Key Secondary Outcomes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9EB1C9-EAD6-1448-AC20-D6C3C24EB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74547"/>
              </p:ext>
            </p:extLst>
          </p:nvPr>
        </p:nvGraphicFramePr>
        <p:xfrm>
          <a:off x="6045926" y="1635371"/>
          <a:ext cx="5771991" cy="25107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9781">
                  <a:extLst>
                    <a:ext uri="{9D8B030D-6E8A-4147-A177-3AD203B41FA5}">
                      <a16:colId xmlns:a16="http://schemas.microsoft.com/office/drawing/2014/main" val="503570214"/>
                    </a:ext>
                  </a:extLst>
                </a:gridCol>
                <a:gridCol w="1244756">
                  <a:extLst>
                    <a:ext uri="{9D8B030D-6E8A-4147-A177-3AD203B41FA5}">
                      <a16:colId xmlns:a16="http://schemas.microsoft.com/office/drawing/2014/main" val="2442693419"/>
                    </a:ext>
                  </a:extLst>
                </a:gridCol>
                <a:gridCol w="1074242">
                  <a:extLst>
                    <a:ext uri="{9D8B030D-6E8A-4147-A177-3AD203B41FA5}">
                      <a16:colId xmlns:a16="http://schemas.microsoft.com/office/drawing/2014/main" val="1249857595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5560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Colchicine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(n=206)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(n=194)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p-value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550411431"/>
                  </a:ext>
                </a:extLst>
              </a:tr>
              <a:tr h="5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30-day MACE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721710329"/>
                  </a:ext>
                </a:extLst>
              </a:tr>
              <a:tr h="5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Type 4a MI (Universal)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23 (11.2)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23 (12.1)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0.89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664387473"/>
                  </a:ext>
                </a:extLst>
              </a:tr>
              <a:tr h="5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Type 1 MI (Universal)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1 (0.5)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0.49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2068535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TVR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--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275585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All-cause mortality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 (0.5)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1 (0.5)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0.99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42720819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40247D-5D94-1E44-996C-7CCB0F4AD314}"/>
              </a:ext>
            </a:extLst>
          </p:cNvPr>
          <p:cNvSpPr txBox="1"/>
          <p:nvPr/>
        </p:nvSpPr>
        <p:spPr>
          <a:xfrm>
            <a:off x="1819684" y="5320962"/>
            <a:ext cx="142476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Colchicine</a:t>
            </a:r>
          </a:p>
          <a:p>
            <a:pPr algn="ctr"/>
            <a:r>
              <a:rPr lang="en-US" sz="2000" b="1" dirty="0"/>
              <a:t>(n=206)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8E53B-7DF0-3248-A73B-2E6759B0E695}"/>
              </a:ext>
            </a:extLst>
          </p:cNvPr>
          <p:cNvSpPr txBox="1"/>
          <p:nvPr/>
        </p:nvSpPr>
        <p:spPr>
          <a:xfrm>
            <a:off x="3435675" y="5320962"/>
            <a:ext cx="20733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Placebo</a:t>
            </a:r>
          </a:p>
          <a:p>
            <a:pPr algn="ctr"/>
            <a:r>
              <a:rPr lang="en-US" sz="2000" b="1" dirty="0"/>
              <a:t>(n=194)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E251FB5-0DC9-ED4E-A656-2B06402C8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70492"/>
              </p:ext>
            </p:extLst>
          </p:nvPr>
        </p:nvGraphicFramePr>
        <p:xfrm>
          <a:off x="6045925" y="4359528"/>
          <a:ext cx="5771991" cy="10706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9781">
                  <a:extLst>
                    <a:ext uri="{9D8B030D-6E8A-4147-A177-3AD203B41FA5}">
                      <a16:colId xmlns:a16="http://schemas.microsoft.com/office/drawing/2014/main" val="503570214"/>
                    </a:ext>
                  </a:extLst>
                </a:gridCol>
                <a:gridCol w="1244756">
                  <a:extLst>
                    <a:ext uri="{9D8B030D-6E8A-4147-A177-3AD203B41FA5}">
                      <a16:colId xmlns:a16="http://schemas.microsoft.com/office/drawing/2014/main" val="2442693419"/>
                    </a:ext>
                  </a:extLst>
                </a:gridCol>
                <a:gridCol w="1074242">
                  <a:extLst>
                    <a:ext uri="{9D8B030D-6E8A-4147-A177-3AD203B41FA5}">
                      <a16:colId xmlns:a16="http://schemas.microsoft.com/office/drawing/2014/main" val="1249857595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5560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Colchicine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(n=206)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(n=194)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p-value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550411431"/>
                  </a:ext>
                </a:extLst>
              </a:tr>
              <a:tr h="114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PCI-related MI (SCAI)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 (2.9)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 (4.7)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0.49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131791239"/>
                  </a:ext>
                </a:extLst>
              </a:tr>
            </a:tbl>
          </a:graphicData>
        </a:graphic>
      </p:graphicFrame>
      <p:pic>
        <p:nvPicPr>
          <p:cNvPr id="20" name="Picture 2243" descr="VA logo">
            <a:extLst>
              <a:ext uri="{FF2B5EF4-FFF2-40B4-BE49-F238E27FC236}">
                <a16:creationId xmlns:a16="http://schemas.microsoft.com/office/drawing/2014/main" id="{1FE499C7-64C9-2842-A359-EB004F07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4791F6-BBB5-6C4D-84C8-D76AEDA4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5C8087-1F32-E847-82B2-18708BC0C283}"/>
              </a:ext>
            </a:extLst>
          </p:cNvPr>
          <p:cNvSpPr txBox="1"/>
          <p:nvPr/>
        </p:nvSpPr>
        <p:spPr>
          <a:xfrm>
            <a:off x="2958196" y="1813454"/>
            <a:ext cx="11683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p=0.82</a:t>
            </a:r>
          </a:p>
        </p:txBody>
      </p:sp>
    </p:spTree>
    <p:extLst>
      <p:ext uri="{BB962C8B-B14F-4D97-AF65-F5344CB8AC3E}">
        <p14:creationId xmlns:p14="http://schemas.microsoft.com/office/powerpoint/2010/main" val="9584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693B38-ECDB-B24C-BC29-7D3CF04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7" y="-50754"/>
            <a:ext cx="12015044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Inflammatory Biomarker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Substudy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Endpoints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F7E88E-EC06-DF4F-9779-808A4B1BA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337"/>
          <a:stretch/>
        </p:blipFill>
        <p:spPr>
          <a:xfrm>
            <a:off x="4268963" y="921756"/>
            <a:ext cx="4134716" cy="3301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D274DB-AD45-8E42-8340-76D2156F38EF}"/>
              </a:ext>
            </a:extLst>
          </p:cNvPr>
          <p:cNvSpPr txBox="1"/>
          <p:nvPr/>
        </p:nvSpPr>
        <p:spPr>
          <a:xfrm>
            <a:off x="7106440" y="4196482"/>
            <a:ext cx="474826" cy="2922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816EE2-3533-CB4C-BF70-AEA7B2DC5E47}"/>
              </a:ext>
            </a:extLst>
          </p:cNvPr>
          <p:cNvSpPr/>
          <p:nvPr/>
        </p:nvSpPr>
        <p:spPr>
          <a:xfrm>
            <a:off x="9370905" y="3663914"/>
            <a:ext cx="1126156" cy="38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FDA5EA-D744-7849-A0BA-1717936935A5}"/>
              </a:ext>
            </a:extLst>
          </p:cNvPr>
          <p:cNvSpPr/>
          <p:nvPr/>
        </p:nvSpPr>
        <p:spPr>
          <a:xfrm>
            <a:off x="9951401" y="2718429"/>
            <a:ext cx="1350755" cy="38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5AEFD8-05EB-A548-A5D4-1DA470E32931}"/>
              </a:ext>
            </a:extLst>
          </p:cNvPr>
          <p:cNvSpPr/>
          <p:nvPr/>
        </p:nvSpPr>
        <p:spPr>
          <a:xfrm>
            <a:off x="9639678" y="2356736"/>
            <a:ext cx="1350755" cy="38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77" y="944196"/>
            <a:ext cx="349224" cy="388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10" y="981958"/>
            <a:ext cx="332584" cy="277154"/>
          </a:xfrm>
          <a:prstGeom prst="rect">
            <a:avLst/>
          </a:prstGeom>
        </p:spPr>
      </p:pic>
      <p:pic>
        <p:nvPicPr>
          <p:cNvPr id="47" name="Picture 2243" descr="VA logo">
            <a:extLst>
              <a:ext uri="{FF2B5EF4-FFF2-40B4-BE49-F238E27FC236}">
                <a16:creationId xmlns:a16="http://schemas.microsoft.com/office/drawing/2014/main" id="{4B8C06C4-A6EA-1A4A-8944-26F2CF03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DC28588-6E0B-C44C-A701-B5D838DE7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CB964-149C-0C4D-B976-02D205144DC8}"/>
              </a:ext>
            </a:extLst>
          </p:cNvPr>
          <p:cNvGrpSpPr/>
          <p:nvPr/>
        </p:nvGrpSpPr>
        <p:grpSpPr>
          <a:xfrm>
            <a:off x="-37923" y="1418479"/>
            <a:ext cx="4025363" cy="4696372"/>
            <a:chOff x="101973" y="1373879"/>
            <a:chExt cx="4025363" cy="46963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D1713F-8EA4-CD49-B67F-618CD178AC18}"/>
                </a:ext>
              </a:extLst>
            </p:cNvPr>
            <p:cNvGrpSpPr/>
            <p:nvPr/>
          </p:nvGrpSpPr>
          <p:grpSpPr>
            <a:xfrm>
              <a:off x="101973" y="1373879"/>
              <a:ext cx="4025363" cy="4696372"/>
              <a:chOff x="101973" y="1373879"/>
              <a:chExt cx="4025363" cy="469637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868DA4-9946-714D-A218-6088E62A748D}"/>
                  </a:ext>
                </a:extLst>
              </p:cNvPr>
              <p:cNvSpPr txBox="1"/>
              <p:nvPr/>
            </p:nvSpPr>
            <p:spPr>
              <a:xfrm rot="5400000">
                <a:off x="1489412" y="211471"/>
                <a:ext cx="1107996" cy="343281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000" b="1" dirty="0">
                    <a:cs typeface="Times New Roman"/>
                  </a:rPr>
                  <a:t>Percent Change in IL-6 Concentration Compared to Baseline (%)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575C50-B443-7E4F-A54C-F7206CC96B36}"/>
                  </a:ext>
                </a:extLst>
              </p:cNvPr>
              <p:cNvSpPr txBox="1"/>
              <p:nvPr/>
            </p:nvSpPr>
            <p:spPr>
              <a:xfrm>
                <a:off x="1026766" y="5300809"/>
                <a:ext cx="78226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cs typeface="Times New Roman"/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33D22-1430-2043-ABE1-42C7389CE070}"/>
                  </a:ext>
                </a:extLst>
              </p:cNvPr>
              <p:cNvSpPr txBox="1"/>
              <p:nvPr/>
            </p:nvSpPr>
            <p:spPr>
              <a:xfrm>
                <a:off x="1869025" y="5300809"/>
                <a:ext cx="78226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cs typeface="Times New Roman"/>
                  </a:rPr>
                  <a:t>6 to 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3098B0-E6D5-E949-A007-452E4E5885C7}"/>
                  </a:ext>
                </a:extLst>
              </p:cNvPr>
              <p:cNvSpPr txBox="1"/>
              <p:nvPr/>
            </p:nvSpPr>
            <p:spPr>
              <a:xfrm>
                <a:off x="2593894" y="5300809"/>
                <a:ext cx="98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cs typeface="Times New Roman"/>
                  </a:rPr>
                  <a:t>22 to 24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88115D-C579-E74B-8AAA-C1ACFA021AC4}"/>
                  </a:ext>
                </a:extLst>
              </p:cNvPr>
              <p:cNvSpPr txBox="1"/>
              <p:nvPr/>
            </p:nvSpPr>
            <p:spPr>
              <a:xfrm>
                <a:off x="999840" y="5670141"/>
                <a:ext cx="252063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cs typeface="Times New Roman"/>
                  </a:rPr>
                  <a:t>Time Post-PCI (hours)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973" y="2395100"/>
                <a:ext cx="4025363" cy="2986559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23F76D-C9EA-B84D-BAB1-A4DD7CE16031}"/>
                  </a:ext>
                </a:extLst>
              </p:cNvPr>
              <p:cNvSpPr txBox="1"/>
              <p:nvPr/>
            </p:nvSpPr>
            <p:spPr>
              <a:xfrm>
                <a:off x="2536932" y="3123788"/>
                <a:ext cx="1168399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p=0.02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3641BEC-8777-0243-8BB7-DDBC8D94A6C9}"/>
                  </a:ext>
                </a:extLst>
              </p:cNvPr>
              <p:cNvSpPr txBox="1"/>
              <p:nvPr/>
            </p:nvSpPr>
            <p:spPr>
              <a:xfrm>
                <a:off x="1662608" y="2557246"/>
                <a:ext cx="1168399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p=0.18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92E45C-CC73-494A-B921-66E5AF4B69BB}"/>
                  </a:ext>
                </a:extLst>
              </p:cNvPr>
              <p:cNvSpPr txBox="1"/>
              <p:nvPr/>
            </p:nvSpPr>
            <p:spPr>
              <a:xfrm>
                <a:off x="1097157" y="3923137"/>
                <a:ext cx="771868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1600" dirty="0"/>
                  <a:t>p=0.31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50ABB0-9E13-5547-A87B-15D19107860E}"/>
                  </a:ext>
                </a:extLst>
              </p:cNvPr>
              <p:cNvSpPr/>
              <p:nvPr/>
            </p:nvSpPr>
            <p:spPr>
              <a:xfrm>
                <a:off x="1176867" y="4261691"/>
                <a:ext cx="632165" cy="115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√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414E93A-EBB9-EE4B-9037-C90F1384F1FC}"/>
                  </a:ext>
                </a:extLst>
              </p:cNvPr>
              <p:cNvSpPr/>
              <p:nvPr/>
            </p:nvSpPr>
            <p:spPr>
              <a:xfrm>
                <a:off x="1884738" y="2865166"/>
                <a:ext cx="632165" cy="115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√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1BF41FD-EED1-2E41-A68D-064628B268B9}"/>
                </a:ext>
              </a:extLst>
            </p:cNvPr>
            <p:cNvSpPr/>
            <p:nvPr/>
          </p:nvSpPr>
          <p:spPr>
            <a:xfrm>
              <a:off x="2815742" y="3399470"/>
              <a:ext cx="632165" cy="115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√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20CA04-67FE-1A43-9030-23E632CE4754}"/>
              </a:ext>
            </a:extLst>
          </p:cNvPr>
          <p:cNvGrpSpPr/>
          <p:nvPr/>
        </p:nvGrpSpPr>
        <p:grpSpPr>
          <a:xfrm>
            <a:off x="3891012" y="1426011"/>
            <a:ext cx="3920861" cy="4731956"/>
            <a:chOff x="4062587" y="1339800"/>
            <a:chExt cx="3920861" cy="473195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44C542-EF38-5A44-B964-4A4D07A87ECD}"/>
                </a:ext>
              </a:extLst>
            </p:cNvPr>
            <p:cNvSpPr txBox="1"/>
            <p:nvPr/>
          </p:nvSpPr>
          <p:spPr>
            <a:xfrm rot="5400000">
              <a:off x="5535471" y="175976"/>
              <a:ext cx="1107996" cy="343564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000" b="1" dirty="0">
                  <a:cs typeface="Times New Roman"/>
                </a:rPr>
                <a:t>Percent Change in </a:t>
              </a:r>
              <a:r>
                <a:rPr lang="en-US" sz="2000" b="1" dirty="0">
                  <a:cs typeface="Times New Roman" panose="02020603050405020304" pitchFamily="18" charset="0"/>
                </a:rPr>
                <a:t>IL-1</a:t>
              </a:r>
              <a:r>
                <a:rPr lang="en-US" sz="2000" b="1" dirty="0">
                  <a:cs typeface="Times New Roman" panose="02020603050405020304" pitchFamily="18" charset="0"/>
                  <a:sym typeface="Symbol" pitchFamily="2" charset="2"/>
                </a:rPr>
                <a:t></a:t>
              </a:r>
              <a:r>
                <a:rPr lang="en-US" sz="2000" b="1" dirty="0">
                  <a:cs typeface="Times New Roman" panose="02020603050405020304" pitchFamily="18" charset="0"/>
                </a:rPr>
                <a:t>  Concentration </a:t>
              </a:r>
              <a:r>
                <a:rPr lang="en-US" sz="2000" b="1" dirty="0">
                  <a:cs typeface="Times New Roman"/>
                </a:rPr>
                <a:t>Compared to Baseline (%)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304275-F86C-2349-8C08-41DB88861C3F}"/>
                </a:ext>
              </a:extLst>
            </p:cNvPr>
            <p:cNvSpPr txBox="1"/>
            <p:nvPr/>
          </p:nvSpPr>
          <p:spPr>
            <a:xfrm>
              <a:off x="4981535" y="5671646"/>
              <a:ext cx="25206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cs typeface="Times New Roman"/>
                </a:rPr>
                <a:t>Time Post-PCI (hours)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247215-FE70-9F4F-8047-672E5EC4DFBC}"/>
                </a:ext>
              </a:extLst>
            </p:cNvPr>
            <p:cNvSpPr txBox="1"/>
            <p:nvPr/>
          </p:nvSpPr>
          <p:spPr>
            <a:xfrm>
              <a:off x="4875758" y="5295084"/>
              <a:ext cx="7822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Times New Roman"/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02B601-9A5D-C043-8EAD-37FD6BB29B65}"/>
                </a:ext>
              </a:extLst>
            </p:cNvPr>
            <p:cNvSpPr txBox="1"/>
            <p:nvPr/>
          </p:nvSpPr>
          <p:spPr>
            <a:xfrm>
              <a:off x="5744144" y="5295084"/>
              <a:ext cx="7822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Times New Roman"/>
                </a:rPr>
                <a:t>6 to 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F44253-5FDC-F043-94B4-AAD7CD446450}"/>
                </a:ext>
              </a:extLst>
            </p:cNvPr>
            <p:cNvSpPr txBox="1"/>
            <p:nvPr/>
          </p:nvSpPr>
          <p:spPr>
            <a:xfrm>
              <a:off x="6512558" y="5295084"/>
              <a:ext cx="98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Times New Roman"/>
                </a:rPr>
                <a:t>22 to 24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587" y="2376063"/>
              <a:ext cx="3920861" cy="294640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C8C43FC-794A-A34D-BC16-B71EB9949D09}"/>
                </a:ext>
              </a:extLst>
            </p:cNvPr>
            <p:cNvSpPr txBox="1"/>
            <p:nvPr/>
          </p:nvSpPr>
          <p:spPr>
            <a:xfrm>
              <a:off x="6365816" y="3324018"/>
              <a:ext cx="116839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p=0.65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E8BEE7-36F5-6E40-9574-291B1D24098D}"/>
                </a:ext>
              </a:extLst>
            </p:cNvPr>
            <p:cNvSpPr txBox="1"/>
            <p:nvPr/>
          </p:nvSpPr>
          <p:spPr>
            <a:xfrm>
              <a:off x="5599080" y="3336344"/>
              <a:ext cx="101054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p=0.68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237265-7A93-9A44-AA99-748CE5C78F37}"/>
                </a:ext>
              </a:extLst>
            </p:cNvPr>
            <p:cNvSpPr txBox="1"/>
            <p:nvPr/>
          </p:nvSpPr>
          <p:spPr>
            <a:xfrm>
              <a:off x="4951010" y="3345769"/>
              <a:ext cx="77186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/>
                <a:t>p=0.71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12BE37-2810-4045-9ED5-06205B366DAB}"/>
                </a:ext>
              </a:extLst>
            </p:cNvPr>
            <p:cNvSpPr/>
            <p:nvPr/>
          </p:nvSpPr>
          <p:spPr>
            <a:xfrm>
              <a:off x="5041480" y="3612233"/>
              <a:ext cx="2252455" cy="173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√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CF6C381-5125-2641-829B-13B6A653A969}"/>
                </a:ext>
              </a:extLst>
            </p:cNvPr>
            <p:cNvSpPr/>
            <p:nvPr/>
          </p:nvSpPr>
          <p:spPr>
            <a:xfrm>
              <a:off x="5851624" y="3785748"/>
              <a:ext cx="632165" cy="115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√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3C3CD9-2657-864C-B5A8-AB540EBC22F8}"/>
              </a:ext>
            </a:extLst>
          </p:cNvPr>
          <p:cNvGrpSpPr/>
          <p:nvPr/>
        </p:nvGrpSpPr>
        <p:grpSpPr>
          <a:xfrm>
            <a:off x="8392025" y="1374588"/>
            <a:ext cx="3448321" cy="4772653"/>
            <a:chOff x="8605119" y="1299103"/>
            <a:chExt cx="3448321" cy="477265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2B3754-99A1-3745-94E7-3EE097B24DAF}"/>
                </a:ext>
              </a:extLst>
            </p:cNvPr>
            <p:cNvSpPr txBox="1"/>
            <p:nvPr/>
          </p:nvSpPr>
          <p:spPr>
            <a:xfrm rot="5400000">
              <a:off x="9775282" y="128940"/>
              <a:ext cx="1107996" cy="34483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000" b="1" dirty="0">
                  <a:cs typeface="Times New Roman"/>
                </a:rPr>
                <a:t>Percent Change in hsCRP Concentration Compared to Baseline (%)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76EB8D-DCFD-7F4C-91F4-082A8F190351}"/>
                </a:ext>
              </a:extLst>
            </p:cNvPr>
            <p:cNvSpPr txBox="1"/>
            <p:nvPr/>
          </p:nvSpPr>
          <p:spPr>
            <a:xfrm>
              <a:off x="8766201" y="5671646"/>
              <a:ext cx="29631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cs typeface="Times New Roman"/>
                </a:rPr>
                <a:t>Time Post-PCI (hours)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5120" y="2282914"/>
              <a:ext cx="3378181" cy="311180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9C5B27-8557-9248-8D22-2912783A5516}"/>
                </a:ext>
              </a:extLst>
            </p:cNvPr>
            <p:cNvSpPr txBox="1"/>
            <p:nvPr/>
          </p:nvSpPr>
          <p:spPr>
            <a:xfrm>
              <a:off x="9690473" y="5294677"/>
              <a:ext cx="10737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Times New Roman"/>
                </a:rPr>
                <a:t>22 to 24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CB9FD0-94BD-9343-BD58-2568622D8C68}"/>
                </a:ext>
              </a:extLst>
            </p:cNvPr>
            <p:cNvSpPr txBox="1"/>
            <p:nvPr/>
          </p:nvSpPr>
          <p:spPr>
            <a:xfrm>
              <a:off x="9690473" y="2618199"/>
              <a:ext cx="116839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p=0.001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1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10742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464" y="1202496"/>
            <a:ext cx="11078367" cy="486377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Vascular injury and inflammation during percutaneous coronary intervention (PCI):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Induces rapid neutrophil recruitment to the site of mechanical trauma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Is associated with endothelial cell and microvascular dysfunction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Is an independent predictor of subsequent major adverse cardiovascular events (MACE) even in the contemporary era of second-generation drug-eluting stents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CANTOS demonstrated a reduction in recurrent MACE after myocardial infarction (MI) with anti-interleukin (IL)-1β antibody</a:t>
            </a:r>
          </a:p>
        </p:txBody>
      </p:sp>
      <p:pic>
        <p:nvPicPr>
          <p:cNvPr id="12" name="Picture 2243" descr="VA logo">
            <a:extLst>
              <a:ext uri="{FF2B5EF4-FFF2-40B4-BE49-F238E27FC236}">
                <a16:creationId xmlns:a16="http://schemas.microsoft.com/office/drawing/2014/main" id="{1B91EDBF-E17A-3D4F-AA5E-2F9F3AAF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BA59D-A7AB-BA47-934F-2AD661F53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693B38-ECDB-B24C-BC29-7D3CF04C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1" y="54969"/>
            <a:ext cx="12015044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Pre-Specified Subgroups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D274DB-AD45-8E42-8340-76D2156F38EF}"/>
              </a:ext>
            </a:extLst>
          </p:cNvPr>
          <p:cNvSpPr txBox="1"/>
          <p:nvPr/>
        </p:nvSpPr>
        <p:spPr>
          <a:xfrm>
            <a:off x="7106440" y="4196482"/>
            <a:ext cx="474826" cy="2922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5AEFD8-05EB-A548-A5D4-1DA470E32931}"/>
              </a:ext>
            </a:extLst>
          </p:cNvPr>
          <p:cNvSpPr/>
          <p:nvPr/>
        </p:nvSpPr>
        <p:spPr>
          <a:xfrm>
            <a:off x="9639678" y="2356736"/>
            <a:ext cx="1350755" cy="38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BCCC87-8F08-8D48-BB5E-5E2B61EA7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04209"/>
              </p:ext>
            </p:extLst>
          </p:nvPr>
        </p:nvGraphicFramePr>
        <p:xfrm>
          <a:off x="164592" y="1143041"/>
          <a:ext cx="11958582" cy="422719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516079">
                  <a:extLst>
                    <a:ext uri="{9D8B030D-6E8A-4147-A177-3AD203B41FA5}">
                      <a16:colId xmlns:a16="http://schemas.microsoft.com/office/drawing/2014/main" val="1205327940"/>
                    </a:ext>
                  </a:extLst>
                </a:gridCol>
                <a:gridCol w="1162051">
                  <a:extLst>
                    <a:ext uri="{9D8B030D-6E8A-4147-A177-3AD203B41FA5}">
                      <a16:colId xmlns:a16="http://schemas.microsoft.com/office/drawing/2014/main" val="2719928530"/>
                    </a:ext>
                  </a:extLst>
                </a:gridCol>
                <a:gridCol w="914930">
                  <a:extLst>
                    <a:ext uri="{9D8B030D-6E8A-4147-A177-3AD203B41FA5}">
                      <a16:colId xmlns:a16="http://schemas.microsoft.com/office/drawing/2014/main" val="740693808"/>
                    </a:ext>
                  </a:extLst>
                </a:gridCol>
                <a:gridCol w="1877226">
                  <a:extLst>
                    <a:ext uri="{9D8B030D-6E8A-4147-A177-3AD203B41FA5}">
                      <a16:colId xmlns:a16="http://schemas.microsoft.com/office/drawing/2014/main" val="2013999377"/>
                    </a:ext>
                  </a:extLst>
                </a:gridCol>
                <a:gridCol w="1485406">
                  <a:extLst>
                    <a:ext uri="{9D8B030D-6E8A-4147-A177-3AD203B41FA5}">
                      <a16:colId xmlns:a16="http://schemas.microsoft.com/office/drawing/2014/main" val="509925769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2909065651"/>
                    </a:ext>
                  </a:extLst>
                </a:gridCol>
              </a:tblGrid>
              <a:tr h="66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PCI-Related Myocardial Injury</a:t>
                      </a: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90119178"/>
                  </a:ext>
                </a:extLst>
              </a:tr>
              <a:tr h="33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Colchicine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Placebo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872746566"/>
                  </a:ext>
                </a:extLst>
              </a:tr>
              <a:tr h="5437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Acute coronary syndrome as indication for PCI</a:t>
                      </a:r>
                      <a:endParaRPr lang="en-US" sz="20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103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927721996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 acute coronary syndrome as indication for PCI</a:t>
                      </a:r>
                      <a:endParaRPr lang="en-US" sz="20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103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69524368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Presence of an intra-procedural complication</a:t>
                      </a:r>
                      <a:endParaRPr lang="en-US" sz="20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015191499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Absence of an intra-procedural complication</a:t>
                      </a:r>
                      <a:endParaRPr lang="en-US" sz="20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198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0.31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36960364"/>
                  </a:ext>
                </a:extLst>
              </a:tr>
              <a:tr h="662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New treatment with high-intensity statin therapy     24 hours to 7 days </a:t>
                      </a:r>
                      <a:r>
                        <a:rPr lang="en-US" sz="2000" b="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pre-procedure</a:t>
                      </a:r>
                      <a:endParaRPr lang="en-US" sz="20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0.54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58359447"/>
                  </a:ext>
                </a:extLst>
              </a:tr>
              <a:tr h="440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Stable statin therapy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164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0.30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610973914"/>
                  </a:ext>
                </a:extLst>
              </a:tr>
            </a:tbl>
          </a:graphicData>
        </a:graphic>
      </p:graphicFrame>
      <p:pic>
        <p:nvPicPr>
          <p:cNvPr id="12" name="Picture 2243" descr="VA logo">
            <a:extLst>
              <a:ext uri="{FF2B5EF4-FFF2-40B4-BE49-F238E27FC236}">
                <a16:creationId xmlns:a16="http://schemas.microsoft.com/office/drawing/2014/main" id="{785A5D33-1565-C74F-871E-F854100F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041" y="6248665"/>
            <a:ext cx="602286" cy="6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29F847-5B17-C649-AF27-62BA8FB0F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328" y="6219253"/>
            <a:ext cx="1484671" cy="6420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DD102EA-3835-7F4E-82E1-C2126270F226}"/>
              </a:ext>
            </a:extLst>
          </p:cNvPr>
          <p:cNvSpPr txBox="1"/>
          <p:nvPr/>
        </p:nvSpPr>
        <p:spPr>
          <a:xfrm>
            <a:off x="7906212" y="1788734"/>
            <a:ext cx="329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Standardized Difference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55C0F0-9588-9348-BEC8-AE78A241CBCB}"/>
              </a:ext>
            </a:extLst>
          </p:cNvPr>
          <p:cNvGrpSpPr/>
          <p:nvPr/>
        </p:nvGrpSpPr>
        <p:grpSpPr>
          <a:xfrm>
            <a:off x="7694224" y="2162755"/>
            <a:ext cx="3552910" cy="4020966"/>
            <a:chOff x="7694224" y="2162755"/>
            <a:chExt cx="3552910" cy="40209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D6EBE0-5D6B-6340-87AD-184780D8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5696" y="2280557"/>
              <a:ext cx="3336661" cy="3558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225E4E-318B-0C44-A57E-BC114B6EB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5696" y="2791939"/>
              <a:ext cx="3336665" cy="37009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300E0C-4C28-A54C-8ADE-AF831762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5696" y="3273920"/>
              <a:ext cx="3336661" cy="3435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81C40B-0BA5-1846-83BC-C5BB9F4CD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5702" y="3817482"/>
              <a:ext cx="3336655" cy="3171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444F69-C7AA-0841-93BD-55D51E2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5696" y="4379566"/>
              <a:ext cx="3336665" cy="38427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210B9D-9C30-D540-B805-02BC51CAF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75696" y="4915934"/>
              <a:ext cx="3336661" cy="36883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A75EC3-DFB0-C84A-9F79-B24A7EAF1B42}"/>
                </a:ext>
              </a:extLst>
            </p:cNvPr>
            <p:cNvSpPr txBox="1"/>
            <p:nvPr/>
          </p:nvSpPr>
          <p:spPr>
            <a:xfrm>
              <a:off x="7694224" y="5347159"/>
              <a:ext cx="441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073B11-713E-894E-8708-A156768169BE}"/>
                </a:ext>
              </a:extLst>
            </p:cNvPr>
            <p:cNvSpPr txBox="1"/>
            <p:nvPr/>
          </p:nvSpPr>
          <p:spPr>
            <a:xfrm>
              <a:off x="9243578" y="5341786"/>
              <a:ext cx="441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A3763E-0524-9C41-BDED-3F577F09D292}"/>
                </a:ext>
              </a:extLst>
            </p:cNvPr>
            <p:cNvSpPr txBox="1"/>
            <p:nvPr/>
          </p:nvSpPr>
          <p:spPr>
            <a:xfrm>
              <a:off x="10806013" y="5347159"/>
              <a:ext cx="441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5AB2E5-547D-4549-8481-519D2671127F}"/>
                </a:ext>
              </a:extLst>
            </p:cNvPr>
            <p:cNvSpPr txBox="1"/>
            <p:nvPr/>
          </p:nvSpPr>
          <p:spPr>
            <a:xfrm>
              <a:off x="7710745" y="5555112"/>
              <a:ext cx="18717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More events with</a:t>
              </a:r>
            </a:p>
            <a:p>
              <a:pPr algn="ctr"/>
              <a:r>
                <a:rPr lang="en-US" dirty="0"/>
                <a:t>Colchicine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6D0FAE-F03F-A94E-84FB-368946C09483}"/>
                </a:ext>
              </a:extLst>
            </p:cNvPr>
            <p:cNvCxnSpPr/>
            <p:nvPr/>
          </p:nvCxnSpPr>
          <p:spPr>
            <a:xfrm>
              <a:off x="7895645" y="2162755"/>
              <a:ext cx="0" cy="31663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AC30C0A-FDE0-AF4C-AF13-2CE7DD00239C}"/>
                </a:ext>
              </a:extLst>
            </p:cNvPr>
            <p:cNvCxnSpPr/>
            <p:nvPr/>
          </p:nvCxnSpPr>
          <p:spPr>
            <a:xfrm>
              <a:off x="9471328" y="2172035"/>
              <a:ext cx="0" cy="31663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B55F60-4D19-224E-B847-63DB0B3EE53F}"/>
                </a:ext>
              </a:extLst>
            </p:cNvPr>
            <p:cNvCxnSpPr/>
            <p:nvPr/>
          </p:nvCxnSpPr>
          <p:spPr>
            <a:xfrm>
              <a:off x="8660295" y="2162755"/>
              <a:ext cx="0" cy="31663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F4ADA6-2284-F540-89E4-F0393903791C}"/>
                </a:ext>
              </a:extLst>
            </p:cNvPr>
            <p:cNvCxnSpPr/>
            <p:nvPr/>
          </p:nvCxnSpPr>
          <p:spPr>
            <a:xfrm>
              <a:off x="10243929" y="2162755"/>
              <a:ext cx="0" cy="31663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1211437-AA8B-1049-AF52-0F18F1894016}"/>
                </a:ext>
              </a:extLst>
            </p:cNvPr>
            <p:cNvCxnSpPr/>
            <p:nvPr/>
          </p:nvCxnSpPr>
          <p:spPr>
            <a:xfrm>
              <a:off x="11026211" y="2162755"/>
              <a:ext cx="0" cy="316632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BCD8B8-0F46-4249-8B73-8D869746389D}"/>
                </a:ext>
              </a:extLst>
            </p:cNvPr>
            <p:cNvSpPr txBox="1"/>
            <p:nvPr/>
          </p:nvSpPr>
          <p:spPr>
            <a:xfrm>
              <a:off x="9316253" y="5568168"/>
              <a:ext cx="18639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More events with</a:t>
              </a:r>
            </a:p>
            <a:p>
              <a:pPr algn="ctr"/>
              <a:r>
                <a:rPr lang="en-US" dirty="0"/>
                <a:t>Placebo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78EF08-1000-CC48-86D7-3E11716B7E67}"/>
                </a:ext>
              </a:extLst>
            </p:cNvPr>
            <p:cNvCxnSpPr>
              <a:cxnSpLocks/>
            </p:cNvCxnSpPr>
            <p:nvPr/>
          </p:nvCxnSpPr>
          <p:spPr>
            <a:xfrm>
              <a:off x="9465694" y="5685951"/>
              <a:ext cx="0" cy="36073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60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248665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48720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AB42B9-39AC-E745-B997-984BD6CB1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02569"/>
              </p:ext>
            </p:extLst>
          </p:nvPr>
        </p:nvGraphicFramePr>
        <p:xfrm>
          <a:off x="3268601" y="266699"/>
          <a:ext cx="8527113" cy="57511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72636">
                  <a:extLst>
                    <a:ext uri="{9D8B030D-6E8A-4147-A177-3AD203B41FA5}">
                      <a16:colId xmlns:a16="http://schemas.microsoft.com/office/drawing/2014/main" val="821968038"/>
                    </a:ext>
                  </a:extLst>
                </a:gridCol>
                <a:gridCol w="1780386">
                  <a:extLst>
                    <a:ext uri="{9D8B030D-6E8A-4147-A177-3AD203B41FA5}">
                      <a16:colId xmlns:a16="http://schemas.microsoft.com/office/drawing/2014/main" val="2405391782"/>
                    </a:ext>
                  </a:extLst>
                </a:gridCol>
                <a:gridCol w="1874091">
                  <a:extLst>
                    <a:ext uri="{9D8B030D-6E8A-4147-A177-3AD203B41FA5}">
                      <a16:colId xmlns:a16="http://schemas.microsoft.com/office/drawing/2014/main" val="745035919"/>
                    </a:ext>
                  </a:extLst>
                </a:gridCol>
              </a:tblGrid>
              <a:tr h="621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Colchicine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(n=366)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(n=348)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078861029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Chest pain,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9.0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6635392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Gastrointestinal symptoms, %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9.3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04168399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Hypersensitivity reaction,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651620690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Access site discomfort,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1.1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68196007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Hemodynamic instability, %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3459514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Fever,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50473757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Elevated creatinine,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442386001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Ischemic stroke,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59218151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Fluid overload,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616233442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Urinary retention,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7607273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Bleeding, %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756949033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Palpitations,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47800527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Headache, %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252888749"/>
                  </a:ext>
                </a:extLst>
              </a:tr>
              <a:tr h="307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Serious adverse events total, %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8287306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CF42BE4-1B72-5542-A98B-219E01F0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0891"/>
            <a:ext cx="3353267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Adverse Events</a:t>
            </a:r>
          </a:p>
        </p:txBody>
      </p:sp>
      <p:pic>
        <p:nvPicPr>
          <p:cNvPr id="11" name="Picture 2243" descr="VA logo">
            <a:extLst>
              <a:ext uri="{FF2B5EF4-FFF2-40B4-BE49-F238E27FC236}">
                <a16:creationId xmlns:a16="http://schemas.microsoft.com/office/drawing/2014/main" id="{9BD55119-122C-2F4A-813C-40341B4F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0D1DB-8730-384D-988D-E1D6D69E3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23E8D1-9D9F-6245-BA14-CB35FF21D982}"/>
              </a:ext>
            </a:extLst>
          </p:cNvPr>
          <p:cNvSpPr txBox="1"/>
          <p:nvPr/>
        </p:nvSpPr>
        <p:spPr>
          <a:xfrm>
            <a:off x="41573" y="3635175"/>
            <a:ext cx="30191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/>
              <a:t>Denotes p-value &lt;0.05</a:t>
            </a:r>
          </a:p>
        </p:txBody>
      </p:sp>
    </p:spTree>
    <p:extLst>
      <p:ext uri="{BB962C8B-B14F-4D97-AF65-F5344CB8AC3E}">
        <p14:creationId xmlns:p14="http://schemas.microsoft.com/office/powerpoint/2010/main" val="3851723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006" y="1150239"/>
            <a:ext cx="11922642" cy="509842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This investigator-initiated, single-site prospective randomized double-blind study is the first to evaluate the effects of an acute pre-procedural administration of colchicine versus placebo on markers of myocardial injury and inflammation in patients undergoing PCI</a:t>
            </a:r>
            <a:endParaRPr lang="en-US" sz="3200" u="dotted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Compared with placebo, short-term pre-procedural colchicine: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Did not reduce PCI-related myocardial injury or MACE at 30 days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Did attenuate PCI-related increase in IL-6 and </a:t>
            </a:r>
            <a:r>
              <a:rPr lang="en-US" sz="2600" dirty="0" err="1"/>
              <a:t>hsCRP</a:t>
            </a:r>
            <a:r>
              <a:rPr lang="en-US" sz="2600" dirty="0"/>
              <a:t> concentration at 24 hours post-PCI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This is the first study to demonstrate that an oral load of colchicine prevents a rise of inflammatory biomarkers in acute injury.</a:t>
            </a:r>
          </a:p>
        </p:txBody>
      </p:sp>
      <p:pic>
        <p:nvPicPr>
          <p:cNvPr id="12" name="Picture 2243" descr="VA logo">
            <a:extLst>
              <a:ext uri="{FF2B5EF4-FFF2-40B4-BE49-F238E27FC236}">
                <a16:creationId xmlns:a16="http://schemas.microsoft.com/office/drawing/2014/main" id="{A213AAF6-263C-FE40-A67B-424D88FB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C70F1-B5B1-0D44-9D92-3D01108C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064" y="1232148"/>
            <a:ext cx="11481948" cy="54506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The majority male population enrolled within the VA system limits interpretation for women undergoing PCI.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Observations are limited to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The selected acute pre-procedural dosing regimen, and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The short-term timepoints for biomarkers of myocardial injury and inflammation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Genetic data were not collected in the current trial to determine predisposition to colchicine resistance.</a:t>
            </a:r>
          </a:p>
        </p:txBody>
      </p:sp>
      <p:pic>
        <p:nvPicPr>
          <p:cNvPr id="12" name="Picture 2243" descr="VA logo">
            <a:extLst>
              <a:ext uri="{FF2B5EF4-FFF2-40B4-BE49-F238E27FC236}">
                <a16:creationId xmlns:a16="http://schemas.microsoft.com/office/drawing/2014/main" id="{D914DB56-8595-6F46-88CD-3C5D34AF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6C152-704E-084A-A413-F612E45A9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E85BD5-A94B-4A49-A4AE-B264F37AA851}"/>
              </a:ext>
            </a:extLst>
          </p:cNvPr>
          <p:cNvSpPr txBox="1">
            <a:spLocks/>
          </p:cNvSpPr>
          <p:nvPr/>
        </p:nvSpPr>
        <p:spPr>
          <a:xfrm>
            <a:off x="126910" y="160883"/>
            <a:ext cx="11931827" cy="50024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dedicate this study to the memory of Steven </a:t>
            </a:r>
            <a:r>
              <a:rPr lang="en-US" dirty="0" err="1"/>
              <a:t>Sedlis</a:t>
            </a:r>
            <a:r>
              <a:rPr lang="en-US" dirty="0"/>
              <a:t>, MD, Professor of Medicine, consummate mentor, and dedicated physician who devoted his career to improving patient outcomes, educating the next generation of physicians, and advancing science. Dr. </a:t>
            </a:r>
            <a:r>
              <a:rPr lang="en-US" dirty="0" err="1"/>
              <a:t>Sedlis</a:t>
            </a:r>
            <a:r>
              <a:rPr lang="en-US" dirty="0"/>
              <a:t> played a pivotal role with his contributions to both the design and conduct of this trial.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CEEC1-FEB2-C844-92BA-9918101D5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" r="50375" b="6057"/>
          <a:stretch/>
        </p:blipFill>
        <p:spPr>
          <a:xfrm>
            <a:off x="4338159" y="2187528"/>
            <a:ext cx="2873907" cy="3894214"/>
          </a:xfrm>
          <a:prstGeom prst="rect">
            <a:avLst/>
          </a:prstGeom>
        </p:spPr>
      </p:pic>
      <p:pic>
        <p:nvPicPr>
          <p:cNvPr id="11" name="Picture 2243" descr="VA logo">
            <a:extLst>
              <a:ext uri="{FF2B5EF4-FFF2-40B4-BE49-F238E27FC236}">
                <a16:creationId xmlns:a16="http://schemas.microsoft.com/office/drawing/2014/main" id="{46E1C73B-81F0-7B4C-8450-4685798C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5AE26A-57C7-CB43-BB12-132B22DF5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7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3679-299A-144B-BD48-930328588738}"/>
              </a:ext>
            </a:extLst>
          </p:cNvPr>
          <p:cNvSpPr txBox="1">
            <a:spLocks/>
          </p:cNvSpPr>
          <p:nvPr/>
        </p:nvSpPr>
        <p:spPr>
          <a:xfrm>
            <a:off x="-82551" y="2159000"/>
            <a:ext cx="12191999" cy="13354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Back-Up Slides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E3DC0-FC05-4841-9ABD-9FAAAF3E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98B1D-8C6A-3D44-A03B-DE574212BD24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243" descr="VA logo">
            <a:extLst>
              <a:ext uri="{FF2B5EF4-FFF2-40B4-BE49-F238E27FC236}">
                <a16:creationId xmlns:a16="http://schemas.microsoft.com/office/drawing/2014/main" id="{18D72E2F-5345-634D-9474-5F6E739B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95D9C-C168-474B-BF1E-D2DC497D0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3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4DEC1-3DDC-B141-89A9-8B745B282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5"/>
          <a:stretch/>
        </p:blipFill>
        <p:spPr>
          <a:xfrm>
            <a:off x="239184" y="2293326"/>
            <a:ext cx="7871883" cy="3847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F05A8-2D2D-E442-AB61-71C391C7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67" y="2293326"/>
            <a:ext cx="3670104" cy="384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F722B-8ABA-2E45-A2C3-54AB275E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0" t="483" r="34992" b="87194"/>
          <a:stretch/>
        </p:blipFill>
        <p:spPr>
          <a:xfrm>
            <a:off x="4885266" y="1580150"/>
            <a:ext cx="2548468" cy="47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20408-A77C-E447-912E-6015BA6F7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1CE88D-97D1-0940-8926-09449B4B900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243" descr="VA logo">
            <a:extLst>
              <a:ext uri="{FF2B5EF4-FFF2-40B4-BE49-F238E27FC236}">
                <a16:creationId xmlns:a16="http://schemas.microsoft.com/office/drawing/2014/main" id="{84B1BD4A-F1AE-9842-BF47-345AE3E7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07FBD-6E81-374A-A284-87C545F5A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836E0AA-E27D-2744-9369-05EF36FB05F8}"/>
              </a:ext>
            </a:extLst>
          </p:cNvPr>
          <p:cNvSpPr txBox="1">
            <a:spLocks/>
          </p:cNvSpPr>
          <p:nvPr/>
        </p:nvSpPr>
        <p:spPr>
          <a:xfrm>
            <a:off x="138554" y="465667"/>
            <a:ext cx="12015044" cy="9257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Linear Mixed Model Analysis</a:t>
            </a:r>
          </a:p>
        </p:txBody>
      </p:sp>
    </p:spTree>
    <p:extLst>
      <p:ext uri="{BB962C8B-B14F-4D97-AF65-F5344CB8AC3E}">
        <p14:creationId xmlns:p14="http://schemas.microsoft.com/office/powerpoint/2010/main" val="2931704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1CE88D-97D1-0940-8926-09449B4B900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36E0AA-E27D-2744-9369-05EF36FB05F8}"/>
              </a:ext>
            </a:extLst>
          </p:cNvPr>
          <p:cNvSpPr txBox="1">
            <a:spLocks/>
          </p:cNvSpPr>
          <p:nvPr/>
        </p:nvSpPr>
        <p:spPr>
          <a:xfrm>
            <a:off x="138554" y="151632"/>
            <a:ext cx="12015044" cy="9257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Clinical Outcomes by ACS 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AAD09D-ED6A-6A46-AC29-313DD80FF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14525"/>
              </p:ext>
            </p:extLst>
          </p:nvPr>
        </p:nvGraphicFramePr>
        <p:xfrm>
          <a:off x="993580" y="888915"/>
          <a:ext cx="10304992" cy="6131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1783">
                  <a:extLst>
                    <a:ext uri="{9D8B030D-6E8A-4147-A177-3AD203B41FA5}">
                      <a16:colId xmlns:a16="http://schemas.microsoft.com/office/drawing/2014/main" val="2727393137"/>
                    </a:ext>
                  </a:extLst>
                </a:gridCol>
                <a:gridCol w="1498908">
                  <a:extLst>
                    <a:ext uri="{9D8B030D-6E8A-4147-A177-3AD203B41FA5}">
                      <a16:colId xmlns:a16="http://schemas.microsoft.com/office/drawing/2014/main" val="2206137797"/>
                    </a:ext>
                  </a:extLst>
                </a:gridCol>
                <a:gridCol w="1303448">
                  <a:extLst>
                    <a:ext uri="{9D8B030D-6E8A-4147-A177-3AD203B41FA5}">
                      <a16:colId xmlns:a16="http://schemas.microsoft.com/office/drawing/2014/main" val="2012296533"/>
                    </a:ext>
                  </a:extLst>
                </a:gridCol>
                <a:gridCol w="1180853">
                  <a:extLst>
                    <a:ext uri="{9D8B030D-6E8A-4147-A177-3AD203B41FA5}">
                      <a16:colId xmlns:a16="http://schemas.microsoft.com/office/drawing/2014/main" val="3882273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Colchicine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Placebo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p-value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5479131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Subjects with acute coronary syndrome</a:t>
                      </a:r>
                      <a:endParaRPr lang="en-US" sz="20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n=103</a:t>
                      </a:r>
                      <a:endParaRPr lang="en-US" sz="20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n=95</a:t>
                      </a:r>
                      <a:endParaRPr lang="en-US" sz="20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9463647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PCI-related myocardial injury 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 (55.3)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 (57.6)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2725862038"/>
                  </a:ext>
                </a:extLst>
              </a:tr>
              <a:tr h="5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30-day major adverse cardiovascular events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 (16.5)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 (12.6)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0.57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542981078"/>
                  </a:ext>
                </a:extLst>
              </a:tr>
              <a:tr h="5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Type 4a myocardial infarction (Universal Definition)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 (16.5)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(10.9)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502311352"/>
                  </a:ext>
                </a:extLst>
              </a:tr>
              <a:tr h="5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Type 1 myocardial infarction (Universal Definition)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(1.1)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0.48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2153605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Target vessel revascularization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609894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All-cause mortality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1 (1.1)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158723523"/>
                  </a:ext>
                </a:extLst>
              </a:tr>
              <a:tr h="114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PCI-related myocardial infarction (SCAI definition)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4 (3.9)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3 (3.3)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0.99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062584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Subjects without acute coronary syndrome </a:t>
                      </a:r>
                      <a:endParaRPr lang="en-US" sz="20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n=103</a:t>
                      </a:r>
                      <a:endParaRPr lang="en-US" sz="20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n=99</a:t>
                      </a:r>
                      <a:endParaRPr lang="en-US" sz="20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7308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PCI-related myocardial injury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 (59.2)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 (70.4)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0.13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077731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30-day major adverse cardiovascular events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(5.8)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 (13.1)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689221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Type 4a myocardial infarction (Universal Definition)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(5.8)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 (13.3)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2550394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Type 1 myocardial infarction (Universal Definition)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648981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Target vessel revascularization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065467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All-cause mortality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0.99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851524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PCI-related myocardial infarction (SCAI definition)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(1.9)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(6.1) 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0.16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27392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2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820408-A77C-E447-912E-6015BA6F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1CE88D-97D1-0940-8926-09449B4B900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243" descr="VA logo">
            <a:extLst>
              <a:ext uri="{FF2B5EF4-FFF2-40B4-BE49-F238E27FC236}">
                <a16:creationId xmlns:a16="http://schemas.microsoft.com/office/drawing/2014/main" id="{84B1BD4A-F1AE-9842-BF47-345AE3E7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07FBD-6E81-374A-A284-87C545F5A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836E0AA-E27D-2744-9369-05EF36FB05F8}"/>
              </a:ext>
            </a:extLst>
          </p:cNvPr>
          <p:cNvSpPr txBox="1">
            <a:spLocks/>
          </p:cNvSpPr>
          <p:nvPr/>
        </p:nvSpPr>
        <p:spPr>
          <a:xfrm>
            <a:off x="138555" y="371073"/>
            <a:ext cx="12015044" cy="9257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Change in Biomarkers Stratified by      Abnormal or Normal Baseline Troponin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6461B-A122-174B-98B1-BED9BB3CD4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91"/>
          <a:stretch/>
        </p:blipFill>
        <p:spPr>
          <a:xfrm>
            <a:off x="138555" y="2244823"/>
            <a:ext cx="6118312" cy="3624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0D7735-ECE7-2B42-B96C-67E75B7627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28" r="20380"/>
          <a:stretch/>
        </p:blipFill>
        <p:spPr>
          <a:xfrm>
            <a:off x="9184092" y="2244823"/>
            <a:ext cx="2252135" cy="3624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F21DDE-B656-8648-8AA8-D6F6257F9F62}"/>
              </a:ext>
            </a:extLst>
          </p:cNvPr>
          <p:cNvSpPr txBox="1"/>
          <p:nvPr/>
        </p:nvSpPr>
        <p:spPr>
          <a:xfrm>
            <a:off x="409488" y="2066121"/>
            <a:ext cx="29687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Abnormal Baseline Troponin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55052-FBF5-EF4B-B013-876030486A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65453"/>
          <a:stretch/>
        </p:blipFill>
        <p:spPr>
          <a:xfrm>
            <a:off x="6791817" y="2244823"/>
            <a:ext cx="2394518" cy="3624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4A1B67-50A2-294E-9FEA-5EB78E4CE3E6}"/>
              </a:ext>
            </a:extLst>
          </p:cNvPr>
          <p:cNvSpPr txBox="1"/>
          <p:nvPr/>
        </p:nvSpPr>
        <p:spPr>
          <a:xfrm>
            <a:off x="3512926" y="2061138"/>
            <a:ext cx="29687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Normal Baseline Troponin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35044-3415-7E4C-8B97-DF0A7EEE95DC}"/>
              </a:ext>
            </a:extLst>
          </p:cNvPr>
          <p:cNvSpPr txBox="1"/>
          <p:nvPr/>
        </p:nvSpPr>
        <p:spPr>
          <a:xfrm>
            <a:off x="9113667" y="2061138"/>
            <a:ext cx="29687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Normal Baseline Troponin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4FFD7-4B49-844B-B9E3-A9EDA7FE4F75}"/>
              </a:ext>
            </a:extLst>
          </p:cNvPr>
          <p:cNvSpPr txBox="1"/>
          <p:nvPr/>
        </p:nvSpPr>
        <p:spPr>
          <a:xfrm>
            <a:off x="6527800" y="2066121"/>
            <a:ext cx="29687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Abnormal Baseline Troponin</a:t>
            </a:r>
          </a:p>
        </p:txBody>
      </p:sp>
    </p:spTree>
    <p:extLst>
      <p:ext uri="{BB962C8B-B14F-4D97-AF65-F5344CB8AC3E}">
        <p14:creationId xmlns:p14="http://schemas.microsoft.com/office/powerpoint/2010/main" val="32204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3FF9CF-2357-454F-AAE0-E8B489AD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7" y="0"/>
            <a:ext cx="2810312" cy="1868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Colchicine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883" y="1867904"/>
            <a:ext cx="11235529" cy="4806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Inhibits neutrophil chemotaxis and activity in response to vascular injury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Inhibits inflammasome signaling and reduces the production of active IL-1β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Reduces neutrophil-platelet interaction and aggregation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standard regimen of colchicine used for gout flares (1.2 mg PO followed by 0.6 mg PO administered over an hour) has rapid onset of anti-inflammatory effects</a:t>
            </a:r>
          </a:p>
        </p:txBody>
      </p:sp>
      <p:pic>
        <p:nvPicPr>
          <p:cNvPr id="12" name="Picture 2243" descr="VA logo">
            <a:extLst>
              <a:ext uri="{FF2B5EF4-FFF2-40B4-BE49-F238E27FC236}">
                <a16:creationId xmlns:a16="http://schemas.microsoft.com/office/drawing/2014/main" id="{181CA3DF-DBE2-9F44-A83B-889FCA12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0682BB-E21E-594F-93D0-EAB92A9CA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D1B0BE-406F-5343-87BF-73F39FBBAB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773"/>
          <a:stretch/>
        </p:blipFill>
        <p:spPr>
          <a:xfrm>
            <a:off x="10384837" y="42674"/>
            <a:ext cx="1403314" cy="16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8469D9-C3AE-8B4C-BA2D-E6F887D50EC9}"/>
              </a:ext>
            </a:extLst>
          </p:cNvPr>
          <p:cNvSpPr txBox="1">
            <a:spLocks/>
          </p:cNvSpPr>
          <p:nvPr/>
        </p:nvSpPr>
        <p:spPr>
          <a:xfrm>
            <a:off x="546932" y="1944161"/>
            <a:ext cx="11430042" cy="480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An acute, pre-procedural oral administration of 1.8 mg of colchicine reduces biomarker evidence of PCI-related inflammation and myocardial injury when compared with placebo.</a:t>
            </a:r>
          </a:p>
        </p:txBody>
      </p:sp>
      <p:pic>
        <p:nvPicPr>
          <p:cNvPr id="11" name="Picture 2243" descr="VA logo">
            <a:extLst>
              <a:ext uri="{FF2B5EF4-FFF2-40B4-BE49-F238E27FC236}">
                <a16:creationId xmlns:a16="http://schemas.microsoft.com/office/drawing/2014/main" id="{46C69EDA-4F5E-BC47-B9D4-F71B2981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201C0B-C064-1349-B441-CA434433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4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Patient Population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394" y="1124129"/>
            <a:ext cx="11235529" cy="5800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Adults with suspected ischemic heart disease or acute coronary syndromes referred for clinically-indicated coronary angiography with possible PCI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Key exclusion criteria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Use of oral steroids or NSAIDs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New high-intensity statin &lt;24 hours prior to randomization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GFR &lt;30 mL/min or on dialysis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Use of strong CYP3A4/P-glycoprotein inhibitor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Use of colchicine</a:t>
            </a:r>
          </a:p>
        </p:txBody>
      </p:sp>
      <p:pic>
        <p:nvPicPr>
          <p:cNvPr id="12" name="Picture 2243" descr="VA logo">
            <a:extLst>
              <a:ext uri="{FF2B5EF4-FFF2-40B4-BE49-F238E27FC236}">
                <a16:creationId xmlns:a16="http://schemas.microsoft.com/office/drawing/2014/main" id="{75EB6FF6-B9D0-5C49-B370-292F5611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77FD27-F3E7-2249-8427-D8025950A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Trial Design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52" y="1111435"/>
            <a:ext cx="11235529" cy="4806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Investigator-initiated, randomized, double-blind, placebo-controlled, single-center trial with a nested inflammatory biomarker substudy</a:t>
            </a:r>
            <a:endParaRPr lang="en-US" u="dotted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4054BF-9FCA-5247-85F6-0DDF32EB784B}"/>
              </a:ext>
            </a:extLst>
          </p:cNvPr>
          <p:cNvCxnSpPr>
            <a:cxnSpLocks/>
          </p:cNvCxnSpPr>
          <p:nvPr/>
        </p:nvCxnSpPr>
        <p:spPr>
          <a:xfrm flipV="1">
            <a:off x="11883" y="3857633"/>
            <a:ext cx="1600200" cy="10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5EB501-37F3-5B45-8CA9-E24C21A9DF79}"/>
              </a:ext>
            </a:extLst>
          </p:cNvPr>
          <p:cNvSpPr txBox="1"/>
          <p:nvPr/>
        </p:nvSpPr>
        <p:spPr>
          <a:xfrm>
            <a:off x="21811" y="2715099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Baseline Assessment (immediately prior to drug)</a:t>
            </a: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80E003B5-1D72-FF47-86F7-7D0EA8A65D54}"/>
              </a:ext>
            </a:extLst>
          </p:cNvPr>
          <p:cNvSpPr/>
          <p:nvPr/>
        </p:nvSpPr>
        <p:spPr>
          <a:xfrm>
            <a:off x="436703" y="4423164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95DFE-690B-044F-91C1-72D848ECE2B7}"/>
              </a:ext>
            </a:extLst>
          </p:cNvPr>
          <p:cNvSpPr txBox="1"/>
          <p:nvPr/>
        </p:nvSpPr>
        <p:spPr>
          <a:xfrm>
            <a:off x="9111792" y="5600670"/>
            <a:ext cx="294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/>
              </a:rPr>
              <a:t>Inflammatory biomarkers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15293133-9E6F-B848-BDBB-22D4DBB68C9E}"/>
              </a:ext>
            </a:extLst>
          </p:cNvPr>
          <p:cNvSpPr/>
          <p:nvPr/>
        </p:nvSpPr>
        <p:spPr>
          <a:xfrm>
            <a:off x="8730792" y="5599034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279FCC-57A5-F24D-A464-6B522FCBC1FD}"/>
              </a:ext>
            </a:extLst>
          </p:cNvPr>
          <p:cNvCxnSpPr>
            <a:cxnSpLocks/>
          </p:cNvCxnSpPr>
          <p:nvPr/>
        </p:nvCxnSpPr>
        <p:spPr>
          <a:xfrm flipV="1">
            <a:off x="1612083" y="2790833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626EA4-69FB-A54C-A2B1-35524AEA86A0}"/>
              </a:ext>
            </a:extLst>
          </p:cNvPr>
          <p:cNvCxnSpPr>
            <a:cxnSpLocks/>
          </p:cNvCxnSpPr>
          <p:nvPr/>
        </p:nvCxnSpPr>
        <p:spPr>
          <a:xfrm flipV="1">
            <a:off x="1612083" y="3857633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BA03EF-AC7D-F845-9AF6-EACACBE5E89D}"/>
              </a:ext>
            </a:extLst>
          </p:cNvPr>
          <p:cNvCxnSpPr>
            <a:cxnSpLocks/>
          </p:cNvCxnSpPr>
          <p:nvPr/>
        </p:nvCxnSpPr>
        <p:spPr>
          <a:xfrm>
            <a:off x="1612083" y="2790833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91BB0A-CD47-554F-9534-738907D676DF}"/>
              </a:ext>
            </a:extLst>
          </p:cNvPr>
          <p:cNvCxnSpPr>
            <a:cxnSpLocks/>
          </p:cNvCxnSpPr>
          <p:nvPr/>
        </p:nvCxnSpPr>
        <p:spPr>
          <a:xfrm>
            <a:off x="1612083" y="4924433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48D0FA-BA77-C74E-B9D8-207423A159DE}"/>
              </a:ext>
            </a:extLst>
          </p:cNvPr>
          <p:cNvSpPr txBox="1"/>
          <p:nvPr/>
        </p:nvSpPr>
        <p:spPr>
          <a:xfrm>
            <a:off x="1688283" y="218123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Colchicine 1.2mg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535BAF-4CE2-DB49-B247-A0E43E1EF5DF}"/>
              </a:ext>
            </a:extLst>
          </p:cNvPr>
          <p:cNvSpPr txBox="1"/>
          <p:nvPr/>
        </p:nvSpPr>
        <p:spPr>
          <a:xfrm>
            <a:off x="1688283" y="492443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Placebo 1.2mg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4912B-A574-9948-B4FE-F6D727F3C587}"/>
              </a:ext>
            </a:extLst>
          </p:cNvPr>
          <p:cNvSpPr txBox="1"/>
          <p:nvPr/>
        </p:nvSpPr>
        <p:spPr>
          <a:xfrm>
            <a:off x="1601772" y="3516568"/>
            <a:ext cx="31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Randomization </a:t>
            </a:r>
          </a:p>
          <a:p>
            <a:pPr algn="ctr"/>
            <a:r>
              <a:rPr lang="en-US" dirty="0">
                <a:cs typeface="Arial"/>
              </a:rPr>
              <a:t>(1-2 hrs pre-cath)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5C6ED4-86C0-3F4B-8BCE-35F5C9091D9E}"/>
              </a:ext>
            </a:extLst>
          </p:cNvPr>
          <p:cNvCxnSpPr>
            <a:cxnSpLocks/>
          </p:cNvCxnSpPr>
          <p:nvPr/>
        </p:nvCxnSpPr>
        <p:spPr>
          <a:xfrm flipV="1">
            <a:off x="4812483" y="2790833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99AAB4-F281-7D4F-B48E-4D2F66823547}"/>
              </a:ext>
            </a:extLst>
          </p:cNvPr>
          <p:cNvCxnSpPr>
            <a:cxnSpLocks/>
          </p:cNvCxnSpPr>
          <p:nvPr/>
        </p:nvCxnSpPr>
        <p:spPr>
          <a:xfrm flipV="1">
            <a:off x="4812483" y="3857633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037D8E-5AEB-FC45-9663-B8B1F8F7932D}"/>
              </a:ext>
            </a:extLst>
          </p:cNvPr>
          <p:cNvCxnSpPr>
            <a:cxnSpLocks/>
          </p:cNvCxnSpPr>
          <p:nvPr/>
        </p:nvCxnSpPr>
        <p:spPr>
          <a:xfrm>
            <a:off x="3212283" y="2790833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C792D4-F6FA-FE42-ABCF-7544AEA74E88}"/>
              </a:ext>
            </a:extLst>
          </p:cNvPr>
          <p:cNvCxnSpPr>
            <a:cxnSpLocks/>
          </p:cNvCxnSpPr>
          <p:nvPr/>
        </p:nvCxnSpPr>
        <p:spPr>
          <a:xfrm>
            <a:off x="3212283" y="4924433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81031D5-B817-7F4A-BD8C-9A13DAB404E5}"/>
              </a:ext>
            </a:extLst>
          </p:cNvPr>
          <p:cNvSpPr txBox="1"/>
          <p:nvPr/>
        </p:nvSpPr>
        <p:spPr>
          <a:xfrm>
            <a:off x="3440883" y="218123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Colchicine 0.6mg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9CC6B8-1626-B445-9122-FC3EAAA3666C}"/>
              </a:ext>
            </a:extLst>
          </p:cNvPr>
          <p:cNvSpPr txBox="1"/>
          <p:nvPr/>
        </p:nvSpPr>
        <p:spPr>
          <a:xfrm>
            <a:off x="3440883" y="492443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Placebo 0.6mg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D451A3-5894-4441-AF77-467F32787ECE}"/>
              </a:ext>
            </a:extLst>
          </p:cNvPr>
          <p:cNvSpPr txBox="1"/>
          <p:nvPr/>
        </p:nvSpPr>
        <p:spPr>
          <a:xfrm>
            <a:off x="2380389" y="222367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1 hour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27DD1A-AC06-A04A-AABE-0EC4B439026F}"/>
              </a:ext>
            </a:extLst>
          </p:cNvPr>
          <p:cNvSpPr txBox="1"/>
          <p:nvPr/>
        </p:nvSpPr>
        <p:spPr>
          <a:xfrm>
            <a:off x="2396329" y="488101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1 hour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D1AA99-B518-8940-813A-B1629A191D8E}"/>
              </a:ext>
            </a:extLst>
          </p:cNvPr>
          <p:cNvCxnSpPr>
            <a:cxnSpLocks/>
          </p:cNvCxnSpPr>
          <p:nvPr/>
        </p:nvCxnSpPr>
        <p:spPr>
          <a:xfrm>
            <a:off x="2828282" y="2593011"/>
            <a:ext cx="7334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359A2D-B854-5345-8253-0684E5B204A4}"/>
              </a:ext>
            </a:extLst>
          </p:cNvPr>
          <p:cNvCxnSpPr>
            <a:cxnSpLocks/>
          </p:cNvCxnSpPr>
          <p:nvPr/>
        </p:nvCxnSpPr>
        <p:spPr>
          <a:xfrm>
            <a:off x="4812483" y="3857633"/>
            <a:ext cx="7379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AA1FCB6-C39C-E847-9BA5-8B7B1F2B4A65}"/>
              </a:ext>
            </a:extLst>
          </p:cNvPr>
          <p:cNvSpPr txBox="1"/>
          <p:nvPr/>
        </p:nvSpPr>
        <p:spPr>
          <a:xfrm>
            <a:off x="4337013" y="34003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PCI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9ECAE0-EBAA-714F-9FAD-E088F7A02F29}"/>
              </a:ext>
            </a:extLst>
          </p:cNvPr>
          <p:cNvSpPr txBox="1"/>
          <p:nvPr/>
        </p:nvSpPr>
        <p:spPr>
          <a:xfrm>
            <a:off x="5800694" y="323101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1 hour </a:t>
            </a:r>
          </a:p>
          <a:p>
            <a:pPr algn="ctr"/>
            <a:r>
              <a:rPr lang="en-US" dirty="0">
                <a:cs typeface="Arial"/>
              </a:rPr>
              <a:t>post-PCI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C4271D-F923-6F40-A050-F4E6826617A0}"/>
              </a:ext>
            </a:extLst>
          </p:cNvPr>
          <p:cNvSpPr txBox="1"/>
          <p:nvPr/>
        </p:nvSpPr>
        <p:spPr>
          <a:xfrm>
            <a:off x="7208250" y="32342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6 to 8 hours </a:t>
            </a:r>
          </a:p>
          <a:p>
            <a:pPr algn="ctr"/>
            <a:r>
              <a:rPr lang="en-US" dirty="0">
                <a:cs typeface="Arial"/>
              </a:rPr>
              <a:t>post-PCI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0D4364-BBFE-2C4B-9C37-040C3677BDDC}"/>
              </a:ext>
            </a:extLst>
          </p:cNvPr>
          <p:cNvSpPr txBox="1"/>
          <p:nvPr/>
        </p:nvSpPr>
        <p:spPr>
          <a:xfrm>
            <a:off x="8806992" y="323101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22 to 24 hours </a:t>
            </a:r>
          </a:p>
          <a:p>
            <a:pPr algn="ctr"/>
            <a:r>
              <a:rPr lang="en-US" dirty="0">
                <a:cs typeface="Arial"/>
              </a:rPr>
              <a:t>post-PCI</a:t>
            </a: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B0B1F2EA-2474-E64D-A559-E23770F59A3F}"/>
              </a:ext>
            </a:extLst>
          </p:cNvPr>
          <p:cNvSpPr/>
          <p:nvPr/>
        </p:nvSpPr>
        <p:spPr>
          <a:xfrm>
            <a:off x="6238238" y="4423164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38E4F368-D7CB-1842-AF6C-1F2F0B056999}"/>
              </a:ext>
            </a:extLst>
          </p:cNvPr>
          <p:cNvSpPr/>
          <p:nvPr/>
        </p:nvSpPr>
        <p:spPr>
          <a:xfrm>
            <a:off x="7692030" y="4418642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EBC7EF5D-C4EA-4147-B71B-CBB2D9DA7545}"/>
              </a:ext>
            </a:extLst>
          </p:cNvPr>
          <p:cNvSpPr/>
          <p:nvPr/>
        </p:nvSpPr>
        <p:spPr>
          <a:xfrm>
            <a:off x="9379091" y="4419129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029E72-85BF-A14E-84E9-DACC85A3F39E}"/>
              </a:ext>
            </a:extLst>
          </p:cNvPr>
          <p:cNvCxnSpPr>
            <a:cxnSpLocks/>
          </p:cNvCxnSpPr>
          <p:nvPr/>
        </p:nvCxnSpPr>
        <p:spPr>
          <a:xfrm>
            <a:off x="5393502" y="355283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865D28-7465-A940-86A0-A3526DCDD83E}"/>
              </a:ext>
            </a:extLst>
          </p:cNvPr>
          <p:cNvCxnSpPr>
            <a:cxnSpLocks/>
          </p:cNvCxnSpPr>
          <p:nvPr/>
        </p:nvCxnSpPr>
        <p:spPr>
          <a:xfrm>
            <a:off x="6935224" y="355283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7A625A-B078-FB40-895F-3C5C6F1A6120}"/>
              </a:ext>
            </a:extLst>
          </p:cNvPr>
          <p:cNvCxnSpPr>
            <a:cxnSpLocks/>
          </p:cNvCxnSpPr>
          <p:nvPr/>
        </p:nvCxnSpPr>
        <p:spPr>
          <a:xfrm>
            <a:off x="8509232" y="3552833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E92D27F-BAA4-FC4F-9684-A9901F0AF0BC}"/>
              </a:ext>
            </a:extLst>
          </p:cNvPr>
          <p:cNvSpPr txBox="1"/>
          <p:nvPr/>
        </p:nvSpPr>
        <p:spPr>
          <a:xfrm>
            <a:off x="10468218" y="323670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30-day</a:t>
            </a:r>
          </a:p>
          <a:p>
            <a:pPr algn="ctr"/>
            <a:r>
              <a:rPr lang="en-US" dirty="0">
                <a:cs typeface="Arial"/>
              </a:rPr>
              <a:t>Follow-up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9E365-C3FD-BD46-A313-4AE52F059696}"/>
              </a:ext>
            </a:extLst>
          </p:cNvPr>
          <p:cNvSpPr txBox="1"/>
          <p:nvPr/>
        </p:nvSpPr>
        <p:spPr>
          <a:xfrm>
            <a:off x="10487135" y="388891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Will follow out to 5 yrs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D606097-29CC-464D-BA77-D077B68067A9}"/>
              </a:ext>
            </a:extLst>
          </p:cNvPr>
          <p:cNvSpPr/>
          <p:nvPr/>
        </p:nvSpPr>
        <p:spPr>
          <a:xfrm>
            <a:off x="11074541" y="4460713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22724F-E7B0-224F-932F-62D3704718F9}"/>
              </a:ext>
            </a:extLst>
          </p:cNvPr>
          <p:cNvSpPr/>
          <p:nvPr/>
        </p:nvSpPr>
        <p:spPr>
          <a:xfrm>
            <a:off x="4448140" y="5616322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B06EDF-41F0-1F4F-B917-F6D3938846F3}"/>
              </a:ext>
            </a:extLst>
          </p:cNvPr>
          <p:cNvSpPr txBox="1"/>
          <p:nvPr/>
        </p:nvSpPr>
        <p:spPr>
          <a:xfrm>
            <a:off x="4752939" y="5616322"/>
            <a:ext cx="31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/>
              </a:rPr>
              <a:t>Clinical Assessment for MACE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9E947A-6DBD-4548-91B9-58AC08E9449A}"/>
              </a:ext>
            </a:extLst>
          </p:cNvPr>
          <p:cNvCxnSpPr>
            <a:cxnSpLocks/>
          </p:cNvCxnSpPr>
          <p:nvPr/>
        </p:nvCxnSpPr>
        <p:spPr>
          <a:xfrm>
            <a:off x="10307587" y="355283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Heart 64">
            <a:extLst>
              <a:ext uri="{FF2B5EF4-FFF2-40B4-BE49-F238E27FC236}">
                <a16:creationId xmlns:a16="http://schemas.microsoft.com/office/drawing/2014/main" id="{85EB89B9-1D33-3145-BFC3-FD93B57DF91D}"/>
              </a:ext>
            </a:extLst>
          </p:cNvPr>
          <p:cNvSpPr/>
          <p:nvPr/>
        </p:nvSpPr>
        <p:spPr>
          <a:xfrm>
            <a:off x="7687801" y="3941714"/>
            <a:ext cx="381000" cy="304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Heart 65">
            <a:extLst>
              <a:ext uri="{FF2B5EF4-FFF2-40B4-BE49-F238E27FC236}">
                <a16:creationId xmlns:a16="http://schemas.microsoft.com/office/drawing/2014/main" id="{35758F4D-961D-C045-894D-5B8A02A96233}"/>
              </a:ext>
            </a:extLst>
          </p:cNvPr>
          <p:cNvSpPr/>
          <p:nvPr/>
        </p:nvSpPr>
        <p:spPr>
          <a:xfrm>
            <a:off x="9372295" y="3940470"/>
            <a:ext cx="381000" cy="304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Heart 66">
            <a:extLst>
              <a:ext uri="{FF2B5EF4-FFF2-40B4-BE49-F238E27FC236}">
                <a16:creationId xmlns:a16="http://schemas.microsoft.com/office/drawing/2014/main" id="{C50EE9EE-C6DE-BC44-B152-FC1435516457}"/>
              </a:ext>
            </a:extLst>
          </p:cNvPr>
          <p:cNvSpPr/>
          <p:nvPr/>
        </p:nvSpPr>
        <p:spPr>
          <a:xfrm>
            <a:off x="445092" y="3940906"/>
            <a:ext cx="381000" cy="304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Heart 67">
            <a:extLst>
              <a:ext uri="{FF2B5EF4-FFF2-40B4-BE49-F238E27FC236}">
                <a16:creationId xmlns:a16="http://schemas.microsoft.com/office/drawing/2014/main" id="{E2BDCBF9-9E5D-544E-B2F0-D618EA3CCA96}"/>
              </a:ext>
            </a:extLst>
          </p:cNvPr>
          <p:cNvSpPr/>
          <p:nvPr/>
        </p:nvSpPr>
        <p:spPr>
          <a:xfrm>
            <a:off x="1154908" y="5665505"/>
            <a:ext cx="381000" cy="304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149760-F8B8-5E4F-A229-78BE11E3067D}"/>
              </a:ext>
            </a:extLst>
          </p:cNvPr>
          <p:cNvSpPr txBox="1"/>
          <p:nvPr/>
        </p:nvSpPr>
        <p:spPr>
          <a:xfrm>
            <a:off x="1383508" y="5631751"/>
            <a:ext cx="144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Troponin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23270B7-C7D9-494F-A4F7-DCDF17B38599}"/>
              </a:ext>
            </a:extLst>
          </p:cNvPr>
          <p:cNvCxnSpPr>
            <a:cxnSpLocks/>
          </p:cNvCxnSpPr>
          <p:nvPr/>
        </p:nvCxnSpPr>
        <p:spPr>
          <a:xfrm>
            <a:off x="2828282" y="5272207"/>
            <a:ext cx="7334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2243" descr="VA logo">
            <a:extLst>
              <a:ext uri="{FF2B5EF4-FFF2-40B4-BE49-F238E27FC236}">
                <a16:creationId xmlns:a16="http://schemas.microsoft.com/office/drawing/2014/main" id="{774AA205-3C04-F34F-852B-025A0A82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D6F77F7-6E18-FA41-9A51-CE3EE77A7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23" grpId="0"/>
      <p:bldP spid="24" grpId="0"/>
      <p:bldP spid="25" grpId="0"/>
      <p:bldP spid="30" grpId="0"/>
      <p:bldP spid="31" grpId="0"/>
      <p:bldP spid="32" grpId="0"/>
      <p:bldP spid="33" grpId="0"/>
      <p:bldP spid="37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50" grpId="0"/>
      <p:bldP spid="51" grpId="0"/>
      <p:bldP spid="52" grpId="0" animBg="1"/>
      <p:bldP spid="53" grpId="0" animBg="1"/>
      <p:bldP spid="54" grpId="0"/>
      <p:bldP spid="65" grpId="0" animBg="1"/>
      <p:bldP spid="66" grpId="0" animBg="1"/>
      <p:bldP spid="67" grpId="0" animBg="1"/>
      <p:bldP spid="68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-84667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COLCHICINE-PCI Study Outcomes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17" y="932187"/>
            <a:ext cx="11622857" cy="54574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Primary outcome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300" dirty="0"/>
              <a:t>PCI-related myocardial injury (Universal Definition)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Normal baseline cardiac biomarker: Troponin I above the upper reference limit (URL)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Elevated baseline cardiac biomarker but falling: Increase in Troponin I by </a:t>
            </a:r>
            <a:r>
              <a:rPr lang="en-US" sz="2600" u="sng" dirty="0"/>
              <a:t>&gt;</a:t>
            </a:r>
            <a:r>
              <a:rPr lang="en-US" sz="2600" dirty="0"/>
              <a:t>20%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Key secondary outcomes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300" dirty="0"/>
              <a:t>Composite of death from any cause, non-fatal myocardial infarction (MI), or target vessel revascularization at 30 days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Non-fatal MI was defined as type 1 or type 4a (Tn &gt;5x URL) MI per the Universal Definition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300" dirty="0"/>
              <a:t>PCI-related MI as defined by the Society for Cardiovascular Angiography and Interventions (Tn &gt;70x URL)</a:t>
            </a:r>
          </a:p>
        </p:txBody>
      </p:sp>
      <p:pic>
        <p:nvPicPr>
          <p:cNvPr id="14" name="Picture 2243" descr="VA logo">
            <a:extLst>
              <a:ext uri="{FF2B5EF4-FFF2-40B4-BE49-F238E27FC236}">
                <a16:creationId xmlns:a16="http://schemas.microsoft.com/office/drawing/2014/main" id="{A36398C0-EB9B-D241-8C34-5E35CBC8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5EA002-2E40-2B48-A5EE-F908E0E4F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Inflammatory Biomarker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Substudy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Endpoints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763" y="1147969"/>
            <a:ext cx="11788685" cy="51282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Primary endpoint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Between group difference in the change in plasma IL-6 concentration from baseline to 1 hour post-PCI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Secondary endpoints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Change in plasma IL-6 concentration from baseline to 6 and 24 hours post-PCI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Change in plasma IL-1β concentration from baseline to 1, 6, and 24 hours post-PCI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Change in hsCRP concentration from baseline to 24 hours post-PCI</a:t>
            </a:r>
          </a:p>
        </p:txBody>
      </p:sp>
      <p:pic>
        <p:nvPicPr>
          <p:cNvPr id="12" name="Picture 2243" descr="VA logo">
            <a:extLst>
              <a:ext uri="{FF2B5EF4-FFF2-40B4-BE49-F238E27FC236}">
                <a16:creationId xmlns:a16="http://schemas.microsoft.com/office/drawing/2014/main" id="{72CF80FA-520A-E348-A3D8-2B6995B3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4F55F8-AA5B-5E4C-BD51-F1DE5A2B0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76472-1204-F642-8A9A-6B9FEBB1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1" y="0"/>
            <a:ext cx="12191999" cy="133541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6F7CB2-C6D2-6B48-8B66-977F8C44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143" y="816463"/>
            <a:ext cx="11299009" cy="55166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COLCHICINE-PCI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Sample size of 400 subjects who undergo PCI to provide 80% power to detect 40% relative risk reduction in the primary outcome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Outcomes compared between groups using chi-square test</a:t>
            </a:r>
            <a:endParaRPr lang="en-US" sz="3100" u="dotted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Inflammatory biomarker </a:t>
            </a:r>
            <a:r>
              <a:rPr lang="en-US" sz="3600" dirty="0" err="1"/>
              <a:t>substudy</a:t>
            </a:r>
            <a:endParaRPr lang="en-US" sz="3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258 subjects to provide 80% power to detect a 35% relative reduction in the </a:t>
            </a:r>
            <a:r>
              <a:rPr lang="en-US" sz="3100" dirty="0" err="1"/>
              <a:t>substudy</a:t>
            </a:r>
            <a:r>
              <a:rPr lang="en-US" sz="3100" dirty="0"/>
              <a:t> primary endpoint </a:t>
            </a:r>
            <a:r>
              <a:rPr lang="en-US" sz="3100" dirty="0">
                <a:sym typeface="Wingdings" pitchFamily="2" charset="2"/>
              </a:rPr>
              <a:t></a:t>
            </a:r>
            <a:r>
              <a:rPr lang="en-US" sz="3100" dirty="0"/>
              <a:t> increased to 280 subjects </a:t>
            </a:r>
            <a:r>
              <a:rPr lang="en-US" sz="3100" i="1" dirty="0"/>
              <a:t>a priori </a:t>
            </a:r>
            <a:r>
              <a:rPr lang="en-US" sz="3100" dirty="0"/>
              <a:t>to adjust for a possible floor effect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Differences in the percent change in biomarkers from baseline to post-PCI were compared using the Mann-Whitney test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Sensitivity analysis was performed using a linear mixed model analysis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Significance was set at a two-sided alpha level of 0.05</a:t>
            </a:r>
          </a:p>
        </p:txBody>
      </p:sp>
      <p:pic>
        <p:nvPicPr>
          <p:cNvPr id="14" name="Picture 2243" descr="VA logo">
            <a:extLst>
              <a:ext uri="{FF2B5EF4-FFF2-40B4-BE49-F238E27FC236}">
                <a16:creationId xmlns:a16="http://schemas.microsoft.com/office/drawing/2014/main" id="{A36398C0-EB9B-D241-8C34-5E35CBC8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6147241"/>
            <a:ext cx="700490" cy="7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5EA002-2E40-2B48-A5EE-F908E0E4F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024" y="6171986"/>
            <a:ext cx="1593976" cy="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25DB46-8695-4C90-A819-39B0CE08C1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3150E1-E96B-4625-9DA5-42D7DC746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2193</Words>
  <Application>Microsoft Office PowerPoint</Application>
  <PresentationFormat>Widescreen</PresentationFormat>
  <Paragraphs>553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Lub Dub</vt:lpstr>
      <vt:lpstr>Lub Dub Medium</vt:lpstr>
      <vt:lpstr>Times New Roman</vt:lpstr>
      <vt:lpstr>Office Theme</vt:lpstr>
      <vt:lpstr>PowerPoint Presentation</vt:lpstr>
      <vt:lpstr>Background</vt:lpstr>
      <vt:lpstr>Colchicine</vt:lpstr>
      <vt:lpstr>Hypothesis</vt:lpstr>
      <vt:lpstr>Patient Population</vt:lpstr>
      <vt:lpstr>Trial Design</vt:lpstr>
      <vt:lpstr>COLCHICINE-PCI Study Outcomes </vt:lpstr>
      <vt:lpstr>Inflammatory Biomarker Substudy Endpoints </vt:lpstr>
      <vt:lpstr>Statistics</vt:lpstr>
      <vt:lpstr>Enrollment</vt:lpstr>
      <vt:lpstr>Enrollment (continued)</vt:lpstr>
      <vt:lpstr>PowerPoint Presentation</vt:lpstr>
      <vt:lpstr>Baseline Characteristics</vt:lpstr>
      <vt:lpstr>Coronary and Procedural Characteristics</vt:lpstr>
      <vt:lpstr>Lesion Level Characteristics</vt:lpstr>
      <vt:lpstr>Primary Outcome</vt:lpstr>
      <vt:lpstr>Primary Outcome</vt:lpstr>
      <vt:lpstr>Key Secondary Outcomes</vt:lpstr>
      <vt:lpstr>Inflammatory Biomarker Substudy Endpoints</vt:lpstr>
      <vt:lpstr>Pre-Specified Subgroups</vt:lpstr>
      <vt:lpstr>Adverse Events</vt:lpstr>
      <vt:lpstr>Summary</vt:lpstr>
      <vt:lpstr>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Cathy Lewis</cp:lastModifiedBy>
  <cp:revision>113</cp:revision>
  <cp:lastPrinted>2019-11-14T23:11:55Z</cp:lastPrinted>
  <dcterms:created xsi:type="dcterms:W3CDTF">2019-05-23T21:42:11Z</dcterms:created>
  <dcterms:modified xsi:type="dcterms:W3CDTF">2019-11-16T22:00:41Z</dcterms:modified>
</cp:coreProperties>
</file>